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66" r:id="rId1"/>
  </p:sldMasterIdLst>
  <p:sldIdLst>
    <p:sldId id="256" r:id="rId2"/>
    <p:sldId id="260" r:id="rId3"/>
    <p:sldId id="257" r:id="rId4"/>
    <p:sldId id="258" r:id="rId5"/>
    <p:sldId id="274" r:id="rId6"/>
    <p:sldId id="259" r:id="rId7"/>
    <p:sldId id="261" r:id="rId8"/>
    <p:sldId id="276" r:id="rId9"/>
    <p:sldId id="264" r:id="rId10"/>
    <p:sldId id="268" r:id="rId11"/>
    <p:sldId id="277" r:id="rId12"/>
    <p:sldId id="271" r:id="rId13"/>
    <p:sldId id="273" r:id="rId14"/>
    <p:sldId id="278" r:id="rId1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57C3E9D-764D-4FB5-A24D-86171B27D80A}" v="9" dt="2024-02-22T08:32:20.56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8" d="100"/>
          <a:sy n="78" d="100"/>
        </p:scale>
        <p:origin x="850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microsoft.com/office/2015/10/relationships/revisionInfo" Target="revisionInfo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20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nanu0104" userId="7af1a5cc-e93e-48ad-be2b-06eb76fe3b78" providerId="ADAL" clId="{557C3E9D-764D-4FB5-A24D-86171B27D80A}"/>
    <pc:docChg chg="undo custSel modSld">
      <pc:chgData name="nanu0104" userId="7af1a5cc-e93e-48ad-be2b-06eb76fe3b78" providerId="ADAL" clId="{557C3E9D-764D-4FB5-A24D-86171B27D80A}" dt="2024-02-22T08:32:30.848" v="424" actId="1076"/>
      <pc:docMkLst>
        <pc:docMk/>
      </pc:docMkLst>
      <pc:sldChg chg="delSp mod">
        <pc:chgData name="nanu0104" userId="7af1a5cc-e93e-48ad-be2b-06eb76fe3b78" providerId="ADAL" clId="{557C3E9D-764D-4FB5-A24D-86171B27D80A}" dt="2024-02-22T07:27:16.277" v="0" actId="478"/>
        <pc:sldMkLst>
          <pc:docMk/>
          <pc:sldMk cId="2060752199" sldId="258"/>
        </pc:sldMkLst>
        <pc:spChg chg="del">
          <ac:chgData name="nanu0104" userId="7af1a5cc-e93e-48ad-be2b-06eb76fe3b78" providerId="ADAL" clId="{557C3E9D-764D-4FB5-A24D-86171B27D80A}" dt="2024-02-22T07:27:16.277" v="0" actId="478"/>
          <ac:spMkLst>
            <pc:docMk/>
            <pc:sldMk cId="2060752199" sldId="258"/>
            <ac:spMk id="4" creationId="{46CF5BBB-D874-41FE-93B5-595FC3C04702}"/>
          </ac:spMkLst>
        </pc:spChg>
      </pc:sldChg>
      <pc:sldChg chg="addSp delSp modSp mod">
        <pc:chgData name="nanu0104" userId="7af1a5cc-e93e-48ad-be2b-06eb76fe3b78" providerId="ADAL" clId="{557C3E9D-764D-4FB5-A24D-86171B27D80A}" dt="2024-02-22T07:49:07.881" v="234" actId="1076"/>
        <pc:sldMkLst>
          <pc:docMk/>
          <pc:sldMk cId="1334600885" sldId="261"/>
        </pc:sldMkLst>
        <pc:spChg chg="add mod">
          <ac:chgData name="nanu0104" userId="7af1a5cc-e93e-48ad-be2b-06eb76fe3b78" providerId="ADAL" clId="{557C3E9D-764D-4FB5-A24D-86171B27D80A}" dt="2024-02-22T07:49:07.881" v="234" actId="1076"/>
          <ac:spMkLst>
            <pc:docMk/>
            <pc:sldMk cId="1334600885" sldId="261"/>
            <ac:spMk id="2" creationId="{2A84B8B3-8567-7E4C-AE8C-3DC29964D7D6}"/>
          </ac:spMkLst>
        </pc:spChg>
        <pc:spChg chg="mod">
          <ac:chgData name="nanu0104" userId="7af1a5cc-e93e-48ad-be2b-06eb76fe3b78" providerId="ADAL" clId="{557C3E9D-764D-4FB5-A24D-86171B27D80A}" dt="2024-02-22T07:47:17.409" v="209" actId="1076"/>
          <ac:spMkLst>
            <pc:docMk/>
            <pc:sldMk cId="1334600885" sldId="261"/>
            <ac:spMk id="5" creationId="{F97B51EB-3744-4228-9A92-AD44F695B257}"/>
          </ac:spMkLst>
        </pc:spChg>
        <pc:spChg chg="del">
          <ac:chgData name="nanu0104" userId="7af1a5cc-e93e-48ad-be2b-06eb76fe3b78" providerId="ADAL" clId="{557C3E9D-764D-4FB5-A24D-86171B27D80A}" dt="2024-02-22T07:27:53.504" v="5" actId="21"/>
          <ac:spMkLst>
            <pc:docMk/>
            <pc:sldMk cId="1334600885" sldId="261"/>
            <ac:spMk id="6" creationId="{8D543B2F-0B67-4B3C-8367-E9F15A809A1C}"/>
          </ac:spMkLst>
        </pc:spChg>
        <pc:spChg chg="mod">
          <ac:chgData name="nanu0104" userId="7af1a5cc-e93e-48ad-be2b-06eb76fe3b78" providerId="ADAL" clId="{557C3E9D-764D-4FB5-A24D-86171B27D80A}" dt="2024-02-22T07:27:58.002" v="6" actId="1076"/>
          <ac:spMkLst>
            <pc:docMk/>
            <pc:sldMk cId="1334600885" sldId="261"/>
            <ac:spMk id="8" creationId="{BB1E5003-12C1-4798-A51C-2FECBE1D5832}"/>
          </ac:spMkLst>
        </pc:spChg>
      </pc:sldChg>
      <pc:sldChg chg="addSp delSp modSp mod">
        <pc:chgData name="nanu0104" userId="7af1a5cc-e93e-48ad-be2b-06eb76fe3b78" providerId="ADAL" clId="{557C3E9D-764D-4FB5-A24D-86171B27D80A}" dt="2024-02-22T08:17:17.649" v="261" actId="478"/>
        <pc:sldMkLst>
          <pc:docMk/>
          <pc:sldMk cId="2991089874" sldId="264"/>
        </pc:sldMkLst>
        <pc:spChg chg="del mod">
          <ac:chgData name="nanu0104" userId="7af1a5cc-e93e-48ad-be2b-06eb76fe3b78" providerId="ADAL" clId="{557C3E9D-764D-4FB5-A24D-86171B27D80A}" dt="2024-02-22T08:17:17.649" v="261" actId="478"/>
          <ac:spMkLst>
            <pc:docMk/>
            <pc:sldMk cId="2991089874" sldId="264"/>
            <ac:spMk id="2" creationId="{DB219724-E4B5-49BC-B443-9FBF836D3871}"/>
          </ac:spMkLst>
        </pc:spChg>
        <pc:spChg chg="add mod">
          <ac:chgData name="nanu0104" userId="7af1a5cc-e93e-48ad-be2b-06eb76fe3b78" providerId="ADAL" clId="{557C3E9D-764D-4FB5-A24D-86171B27D80A}" dt="2024-02-22T08:17:17.649" v="261" actId="478"/>
          <ac:spMkLst>
            <pc:docMk/>
            <pc:sldMk cId="2991089874" sldId="264"/>
            <ac:spMk id="4" creationId="{09CFDAAB-BC85-8755-3D4B-BB6A110E3A7F}"/>
          </ac:spMkLst>
        </pc:spChg>
      </pc:sldChg>
      <pc:sldChg chg="modSp mod">
        <pc:chgData name="nanu0104" userId="7af1a5cc-e93e-48ad-be2b-06eb76fe3b78" providerId="ADAL" clId="{557C3E9D-764D-4FB5-A24D-86171B27D80A}" dt="2024-02-22T07:43:28.138" v="205" actId="20577"/>
        <pc:sldMkLst>
          <pc:docMk/>
          <pc:sldMk cId="2399667603" sldId="271"/>
        </pc:sldMkLst>
        <pc:spChg chg="mod">
          <ac:chgData name="nanu0104" userId="7af1a5cc-e93e-48ad-be2b-06eb76fe3b78" providerId="ADAL" clId="{557C3E9D-764D-4FB5-A24D-86171B27D80A}" dt="2024-02-22T07:43:28.138" v="205" actId="20577"/>
          <ac:spMkLst>
            <pc:docMk/>
            <pc:sldMk cId="2399667603" sldId="271"/>
            <ac:spMk id="14" creationId="{75D995CE-E795-ACEF-690A-A4570302E4C8}"/>
          </ac:spMkLst>
        </pc:spChg>
        <pc:picChg chg="mod">
          <ac:chgData name="nanu0104" userId="7af1a5cc-e93e-48ad-be2b-06eb76fe3b78" providerId="ADAL" clId="{557C3E9D-764D-4FB5-A24D-86171B27D80A}" dt="2024-02-22T07:43:21.398" v="201" actId="1076"/>
          <ac:picMkLst>
            <pc:docMk/>
            <pc:sldMk cId="2399667603" sldId="271"/>
            <ac:picMk id="6" creationId="{46CDA5FB-5036-423C-A79B-11A5C196E240}"/>
          </ac:picMkLst>
        </pc:picChg>
      </pc:sldChg>
      <pc:sldChg chg="delSp modSp mod">
        <pc:chgData name="nanu0104" userId="7af1a5cc-e93e-48ad-be2b-06eb76fe3b78" providerId="ADAL" clId="{557C3E9D-764D-4FB5-A24D-86171B27D80A}" dt="2024-02-22T07:37:26.296" v="198" actId="1076"/>
        <pc:sldMkLst>
          <pc:docMk/>
          <pc:sldMk cId="1421044844" sldId="273"/>
        </pc:sldMkLst>
        <pc:spChg chg="mod">
          <ac:chgData name="nanu0104" userId="7af1a5cc-e93e-48ad-be2b-06eb76fe3b78" providerId="ADAL" clId="{557C3E9D-764D-4FB5-A24D-86171B27D80A}" dt="2024-02-22T07:37:26.296" v="198" actId="1076"/>
          <ac:spMkLst>
            <pc:docMk/>
            <pc:sldMk cId="1421044844" sldId="273"/>
            <ac:spMk id="2" creationId="{D5201EDA-91D6-4749-8A27-6EFC9149E28F}"/>
          </ac:spMkLst>
        </pc:spChg>
        <pc:spChg chg="del mod">
          <ac:chgData name="nanu0104" userId="7af1a5cc-e93e-48ad-be2b-06eb76fe3b78" providerId="ADAL" clId="{557C3E9D-764D-4FB5-A24D-86171B27D80A}" dt="2024-02-22T07:37:15.545" v="197" actId="478"/>
          <ac:spMkLst>
            <pc:docMk/>
            <pc:sldMk cId="1421044844" sldId="273"/>
            <ac:spMk id="4" creationId="{AD2A18EE-B3CB-3FEC-F203-4F2516BCDEE7}"/>
          </ac:spMkLst>
        </pc:spChg>
        <pc:spChg chg="mod">
          <ac:chgData name="nanu0104" userId="7af1a5cc-e93e-48ad-be2b-06eb76fe3b78" providerId="ADAL" clId="{557C3E9D-764D-4FB5-A24D-86171B27D80A}" dt="2024-02-22T07:37:05.505" v="196" actId="1076"/>
          <ac:spMkLst>
            <pc:docMk/>
            <pc:sldMk cId="1421044844" sldId="273"/>
            <ac:spMk id="6" creationId="{43799239-162F-47D9-8EB8-CF8C0C257550}"/>
          </ac:spMkLst>
        </pc:spChg>
        <pc:spChg chg="del">
          <ac:chgData name="nanu0104" userId="7af1a5cc-e93e-48ad-be2b-06eb76fe3b78" providerId="ADAL" clId="{557C3E9D-764D-4FB5-A24D-86171B27D80A}" dt="2024-02-22T07:36:40.917" v="141" actId="478"/>
          <ac:spMkLst>
            <pc:docMk/>
            <pc:sldMk cId="1421044844" sldId="273"/>
            <ac:spMk id="8" creationId="{932C6AC6-8E17-4DB7-A1F5-0E87AF7ACBF8}"/>
          </ac:spMkLst>
        </pc:spChg>
      </pc:sldChg>
      <pc:sldChg chg="addSp delSp modSp mod">
        <pc:chgData name="nanu0104" userId="7af1a5cc-e93e-48ad-be2b-06eb76fe3b78" providerId="ADAL" clId="{557C3E9D-764D-4FB5-A24D-86171B27D80A}" dt="2024-02-22T07:27:44.669" v="4" actId="478"/>
        <pc:sldMkLst>
          <pc:docMk/>
          <pc:sldMk cId="3900640394" sldId="274"/>
        </pc:sldMkLst>
        <pc:spChg chg="del mod">
          <ac:chgData name="nanu0104" userId="7af1a5cc-e93e-48ad-be2b-06eb76fe3b78" providerId="ADAL" clId="{557C3E9D-764D-4FB5-A24D-86171B27D80A}" dt="2024-02-22T07:27:40.666" v="2" actId="21"/>
          <ac:spMkLst>
            <pc:docMk/>
            <pc:sldMk cId="3900640394" sldId="274"/>
            <ac:spMk id="4" creationId="{78BE6521-14E9-0EBB-1039-3EE1C8CE785B}"/>
          </ac:spMkLst>
        </pc:spChg>
        <pc:spChg chg="add del mod">
          <ac:chgData name="nanu0104" userId="7af1a5cc-e93e-48ad-be2b-06eb76fe3b78" providerId="ADAL" clId="{557C3E9D-764D-4FB5-A24D-86171B27D80A}" dt="2024-02-22T07:27:44.669" v="4" actId="478"/>
          <ac:spMkLst>
            <pc:docMk/>
            <pc:sldMk cId="3900640394" sldId="274"/>
            <ac:spMk id="5" creationId="{A74D9675-0A61-2F63-F875-85D8643F45C8}"/>
          </ac:spMkLst>
        </pc:spChg>
      </pc:sldChg>
      <pc:sldChg chg="addSp delSp modSp mod">
        <pc:chgData name="nanu0104" userId="7af1a5cc-e93e-48ad-be2b-06eb76fe3b78" providerId="ADAL" clId="{557C3E9D-764D-4FB5-A24D-86171B27D80A}" dt="2024-02-22T07:51:34.623" v="259" actId="1076"/>
        <pc:sldMkLst>
          <pc:docMk/>
          <pc:sldMk cId="742547620" sldId="276"/>
        </pc:sldMkLst>
        <pc:spChg chg="mod">
          <ac:chgData name="nanu0104" userId="7af1a5cc-e93e-48ad-be2b-06eb76fe3b78" providerId="ADAL" clId="{557C3E9D-764D-4FB5-A24D-86171B27D80A}" dt="2024-02-22T07:48:05.533" v="222" actId="1076"/>
          <ac:spMkLst>
            <pc:docMk/>
            <pc:sldMk cId="742547620" sldId="276"/>
            <ac:spMk id="5" creationId="{8E6E035B-ED84-B55E-4037-17CCB91D1F17}"/>
          </ac:spMkLst>
        </pc:spChg>
        <pc:spChg chg="mod">
          <ac:chgData name="nanu0104" userId="7af1a5cc-e93e-48ad-be2b-06eb76fe3b78" providerId="ADAL" clId="{557C3E9D-764D-4FB5-A24D-86171B27D80A}" dt="2024-02-22T07:49:20.251" v="237" actId="1076"/>
          <ac:spMkLst>
            <pc:docMk/>
            <pc:sldMk cId="742547620" sldId="276"/>
            <ac:spMk id="7" creationId="{404D29EC-6BE6-8128-5783-810A3A949008}"/>
          </ac:spMkLst>
        </pc:spChg>
        <pc:spChg chg="mod">
          <ac:chgData name="nanu0104" userId="7af1a5cc-e93e-48ad-be2b-06eb76fe3b78" providerId="ADAL" clId="{557C3E9D-764D-4FB5-A24D-86171B27D80A}" dt="2024-02-22T07:51:34.623" v="259" actId="1076"/>
          <ac:spMkLst>
            <pc:docMk/>
            <pc:sldMk cId="742547620" sldId="276"/>
            <ac:spMk id="9" creationId="{94E8757C-9D79-A82E-57B9-1A8870204198}"/>
          </ac:spMkLst>
        </pc:spChg>
        <pc:spChg chg="del mod">
          <ac:chgData name="nanu0104" userId="7af1a5cc-e93e-48ad-be2b-06eb76fe3b78" providerId="ADAL" clId="{557C3E9D-764D-4FB5-A24D-86171B27D80A}" dt="2024-02-22T07:49:30.598" v="240" actId="478"/>
          <ac:spMkLst>
            <pc:docMk/>
            <pc:sldMk cId="742547620" sldId="276"/>
            <ac:spMk id="10" creationId="{0F9D8A7D-7375-B383-A296-C2380010B0DE}"/>
          </ac:spMkLst>
        </pc:spChg>
        <pc:spChg chg="add mod">
          <ac:chgData name="nanu0104" userId="7af1a5cc-e93e-48ad-be2b-06eb76fe3b78" providerId="ADAL" clId="{557C3E9D-764D-4FB5-A24D-86171B27D80A}" dt="2024-02-22T07:50:13.877" v="250"/>
          <ac:spMkLst>
            <pc:docMk/>
            <pc:sldMk cId="742547620" sldId="276"/>
            <ac:spMk id="11" creationId="{35AE52FD-EAB5-6904-4833-E55B70F855F1}"/>
          </ac:spMkLst>
        </pc:spChg>
        <pc:spChg chg="mod">
          <ac:chgData name="nanu0104" userId="7af1a5cc-e93e-48ad-be2b-06eb76fe3b78" providerId="ADAL" clId="{557C3E9D-764D-4FB5-A24D-86171B27D80A}" dt="2024-02-22T07:49:42.685" v="244" actId="1076"/>
          <ac:spMkLst>
            <pc:docMk/>
            <pc:sldMk cId="742547620" sldId="276"/>
            <ac:spMk id="12" creationId="{A5375F60-40A0-53BD-B179-321CC6A0FF89}"/>
          </ac:spMkLst>
        </pc:spChg>
        <pc:spChg chg="del mod">
          <ac:chgData name="nanu0104" userId="7af1a5cc-e93e-48ad-be2b-06eb76fe3b78" providerId="ADAL" clId="{557C3E9D-764D-4FB5-A24D-86171B27D80A}" dt="2024-02-22T07:49:32.816" v="241" actId="478"/>
          <ac:spMkLst>
            <pc:docMk/>
            <pc:sldMk cId="742547620" sldId="276"/>
            <ac:spMk id="15" creationId="{BA7EC650-DCEF-42E8-9997-589C5F90EB3B}"/>
          </ac:spMkLst>
        </pc:spChg>
        <pc:picChg chg="mod">
          <ac:chgData name="nanu0104" userId="7af1a5cc-e93e-48ad-be2b-06eb76fe3b78" providerId="ADAL" clId="{557C3E9D-764D-4FB5-A24D-86171B27D80A}" dt="2024-02-22T07:48:07.447" v="223" actId="1076"/>
          <ac:picMkLst>
            <pc:docMk/>
            <pc:sldMk cId="742547620" sldId="276"/>
            <ac:picMk id="3" creationId="{B50A4C0A-03C5-001B-8FC1-EF662426427E}"/>
          </ac:picMkLst>
        </pc:picChg>
        <pc:picChg chg="add mod">
          <ac:chgData name="nanu0104" userId="7af1a5cc-e93e-48ad-be2b-06eb76fe3b78" providerId="ADAL" clId="{557C3E9D-764D-4FB5-A24D-86171B27D80A}" dt="2024-02-22T07:49:48.748" v="249" actId="1076"/>
          <ac:picMkLst>
            <pc:docMk/>
            <pc:sldMk cId="742547620" sldId="276"/>
            <ac:picMk id="4" creationId="{A9D693C4-3C4E-D220-2C6F-7E821AAAC296}"/>
          </ac:picMkLst>
        </pc:picChg>
        <pc:picChg chg="add mod">
          <ac:chgData name="nanu0104" userId="7af1a5cc-e93e-48ad-be2b-06eb76fe3b78" providerId="ADAL" clId="{557C3E9D-764D-4FB5-A24D-86171B27D80A}" dt="2024-02-22T07:49:43.876" v="245" actId="1076"/>
          <ac:picMkLst>
            <pc:docMk/>
            <pc:sldMk cId="742547620" sldId="276"/>
            <ac:picMk id="8" creationId="{756E4810-A672-B818-3DB6-2536A350BD9A}"/>
          </ac:picMkLst>
        </pc:picChg>
        <pc:picChg chg="mod">
          <ac:chgData name="nanu0104" userId="7af1a5cc-e93e-48ad-be2b-06eb76fe3b78" providerId="ADAL" clId="{557C3E9D-764D-4FB5-A24D-86171B27D80A}" dt="2024-02-22T07:48:11.106" v="224" actId="1076"/>
          <ac:picMkLst>
            <pc:docMk/>
            <pc:sldMk cId="742547620" sldId="276"/>
            <ac:picMk id="14" creationId="{A48B537D-AC14-55B3-4664-F7A856F29913}"/>
          </ac:picMkLst>
        </pc:picChg>
      </pc:sldChg>
      <pc:sldChg chg="addSp modSp mod">
        <pc:chgData name="nanu0104" userId="7af1a5cc-e93e-48ad-be2b-06eb76fe3b78" providerId="ADAL" clId="{557C3E9D-764D-4FB5-A24D-86171B27D80A}" dt="2024-02-22T08:32:30.848" v="424" actId="1076"/>
        <pc:sldMkLst>
          <pc:docMk/>
          <pc:sldMk cId="3142004947" sldId="277"/>
        </pc:sldMkLst>
        <pc:spChg chg="add mod">
          <ac:chgData name="nanu0104" userId="7af1a5cc-e93e-48ad-be2b-06eb76fe3b78" providerId="ADAL" clId="{557C3E9D-764D-4FB5-A24D-86171B27D80A}" dt="2024-02-22T08:32:27.562" v="423" actId="1076"/>
          <ac:spMkLst>
            <pc:docMk/>
            <pc:sldMk cId="3142004947" sldId="277"/>
            <ac:spMk id="2" creationId="{62837B86-549F-FDCA-CC16-CEA755DE6079}"/>
          </ac:spMkLst>
        </pc:spChg>
        <pc:spChg chg="add mod">
          <ac:chgData name="nanu0104" userId="7af1a5cc-e93e-48ad-be2b-06eb76fe3b78" providerId="ADAL" clId="{557C3E9D-764D-4FB5-A24D-86171B27D80A}" dt="2024-02-22T08:32:01.330" v="422" actId="20577"/>
          <ac:spMkLst>
            <pc:docMk/>
            <pc:sldMk cId="3142004947" sldId="277"/>
            <ac:spMk id="3" creationId="{865085BD-3CF6-8C37-B071-FC11BA4D1831}"/>
          </ac:spMkLst>
        </pc:spChg>
        <pc:spChg chg="mod">
          <ac:chgData name="nanu0104" userId="7af1a5cc-e93e-48ad-be2b-06eb76fe3b78" providerId="ADAL" clId="{557C3E9D-764D-4FB5-A24D-86171B27D80A}" dt="2024-02-22T08:18:20.648" v="367" actId="20577"/>
          <ac:spMkLst>
            <pc:docMk/>
            <pc:sldMk cId="3142004947" sldId="277"/>
            <ac:spMk id="4" creationId="{6CC694CF-CC13-5447-5418-DCC1813410E1}"/>
          </ac:spMkLst>
        </pc:spChg>
        <pc:spChg chg="mod">
          <ac:chgData name="nanu0104" userId="7af1a5cc-e93e-48ad-be2b-06eb76fe3b78" providerId="ADAL" clId="{557C3E9D-764D-4FB5-A24D-86171B27D80A}" dt="2024-02-22T08:32:30.848" v="424" actId="1076"/>
          <ac:spMkLst>
            <pc:docMk/>
            <pc:sldMk cId="3142004947" sldId="277"/>
            <ac:spMk id="7" creationId="{573C2180-F15C-1D27-6AAC-654B378B5AA9}"/>
          </ac:spMkLst>
        </pc:spChg>
      </pc:sldChg>
    </pc:docChg>
  </pc:docChgLst>
</pc:chgInfo>
</file>

<file path=ppt/diagrams/_rels/data1.xml.rels><?xml version="1.0" encoding="UTF-8" standalone="yes"?>
<Relationships xmlns="http://schemas.openxmlformats.org/package/2006/relationships"><Relationship Id="rId1" Type="http://schemas.openxmlformats.org/officeDocument/2006/relationships/hyperlink" Target="http://orcid.org/" TargetMode="External"/></Relationships>
</file>

<file path=ppt/diagrams/_rels/drawing1.xml.rels><?xml version="1.0" encoding="UTF-8" standalone="yes"?>
<Relationships xmlns="http://schemas.openxmlformats.org/package/2006/relationships"><Relationship Id="rId1" Type="http://schemas.openxmlformats.org/officeDocument/2006/relationships/hyperlink" Target="http://orcid.org/" TargetMode="Externa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F54C864-6734-4230-9CB4-54A61761D851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323167A6-6A25-430D-A03F-C0B4DC00A817}">
      <dgm:prSet/>
      <dgm:spPr/>
      <dgm:t>
        <a:bodyPr/>
        <a:lstStyle/>
        <a:p>
          <a:r>
            <a:rPr lang="ru-RU" b="0" i="0" dirty="0" err="1"/>
            <a:t>Обліковий</a:t>
          </a:r>
          <a:r>
            <a:rPr lang="ru-RU" b="0" i="0" dirty="0"/>
            <a:t> </a:t>
          </a:r>
          <a:r>
            <a:rPr lang="ru-RU" b="0" i="0" dirty="0" err="1"/>
            <a:t>запис</a:t>
          </a:r>
          <a:r>
            <a:rPr lang="ru-RU" b="0" i="0" dirty="0"/>
            <a:t> </a:t>
          </a:r>
          <a:r>
            <a:rPr lang="en-US" b="0" i="0" dirty="0">
              <a:hlinkClick xmlns:r="http://schemas.openxmlformats.org/officeDocument/2006/relationships" r:id="rId1"/>
            </a:rPr>
            <a:t>ORCID</a:t>
          </a:r>
          <a:r>
            <a:rPr lang="en-US" b="0" i="0" dirty="0"/>
            <a:t> </a:t>
          </a:r>
          <a:r>
            <a:rPr lang="ru-RU" b="0" i="0" dirty="0" err="1"/>
            <a:t>включає</a:t>
          </a:r>
          <a:r>
            <a:rPr lang="ru-RU" b="0" i="0" dirty="0"/>
            <a:t> в себе </a:t>
          </a:r>
          <a:r>
            <a:rPr lang="ru-RU" b="0" i="0" dirty="0" err="1"/>
            <a:t>інформацію</a:t>
          </a:r>
          <a:r>
            <a:rPr lang="ru-RU" b="0" i="0" dirty="0"/>
            <a:t> про </a:t>
          </a:r>
          <a:r>
            <a:rPr lang="ru-RU" b="0" i="0" dirty="0" err="1"/>
            <a:t>ім'я</a:t>
          </a:r>
          <a:r>
            <a:rPr lang="ru-RU" b="0" i="0" dirty="0"/>
            <a:t> </a:t>
          </a:r>
          <a:r>
            <a:rPr lang="ru-RU" b="0" i="0" dirty="0" err="1"/>
            <a:t>вченого</a:t>
          </a:r>
          <a:r>
            <a:rPr lang="ru-RU" b="0" i="0" dirty="0"/>
            <a:t>, </a:t>
          </a:r>
          <a:r>
            <a:rPr lang="ru-RU" b="0" i="0" dirty="0" err="1"/>
            <a:t>його</a:t>
          </a:r>
          <a:r>
            <a:rPr lang="ru-RU" b="0" i="0" dirty="0"/>
            <a:t> </a:t>
          </a:r>
          <a:r>
            <a:rPr lang="ru-RU" b="0" i="0" dirty="0" err="1"/>
            <a:t>електронну</a:t>
          </a:r>
          <a:r>
            <a:rPr lang="ru-RU" b="0" i="0" dirty="0"/>
            <a:t> адресу, </a:t>
          </a:r>
          <a:r>
            <a:rPr lang="ru-RU" b="0" i="0" dirty="0" err="1"/>
            <a:t>назву</a:t>
          </a:r>
          <a:r>
            <a:rPr lang="ru-RU" b="0" i="0" dirty="0"/>
            <a:t> </a:t>
          </a:r>
          <a:r>
            <a:rPr lang="ru-RU" b="0" i="0" dirty="0" err="1"/>
            <a:t>організації</a:t>
          </a:r>
          <a:r>
            <a:rPr lang="ru-RU" b="0" i="0" dirty="0"/>
            <a:t> та </a:t>
          </a:r>
          <a:r>
            <a:rPr lang="ru-RU" b="0" i="0" dirty="0" err="1"/>
            <a:t>його</a:t>
          </a:r>
          <a:r>
            <a:rPr lang="ru-RU" b="0" i="0" dirty="0"/>
            <a:t> </a:t>
          </a:r>
          <a:r>
            <a:rPr lang="ru-RU" b="0" i="0" dirty="0" err="1"/>
            <a:t>дослідницької</a:t>
          </a:r>
          <a:r>
            <a:rPr lang="ru-RU" b="0" i="0" dirty="0"/>
            <a:t> </a:t>
          </a:r>
          <a:r>
            <a:rPr lang="ru-RU" b="0" i="0" dirty="0" err="1"/>
            <a:t>діяльності</a:t>
          </a:r>
          <a:r>
            <a:rPr lang="ru-RU" b="0" i="0" dirty="0"/>
            <a:t>. </a:t>
          </a:r>
          <a:endParaRPr lang="en-US" dirty="0"/>
        </a:p>
      </dgm:t>
    </dgm:pt>
    <dgm:pt modelId="{9F1734BB-3D60-462E-BF69-E225922062FF}" type="parTrans" cxnId="{7B98BC5B-56AC-4F98-AA1E-F13DB854B4B8}">
      <dgm:prSet/>
      <dgm:spPr/>
      <dgm:t>
        <a:bodyPr/>
        <a:lstStyle/>
        <a:p>
          <a:endParaRPr lang="en-US"/>
        </a:p>
      </dgm:t>
    </dgm:pt>
    <dgm:pt modelId="{7F086AA9-0782-40B8-AD6D-C9BDA49E3C1A}" type="sibTrans" cxnId="{7B98BC5B-56AC-4F98-AA1E-F13DB854B4B8}">
      <dgm:prSet/>
      <dgm:spPr/>
      <dgm:t>
        <a:bodyPr/>
        <a:lstStyle/>
        <a:p>
          <a:endParaRPr lang="en-US"/>
        </a:p>
      </dgm:t>
    </dgm:pt>
    <dgm:pt modelId="{3C1A05A9-B0CD-47A8-BCC4-1E3A9C7EE8AB}">
      <dgm:prSet/>
      <dgm:spPr/>
      <dgm:t>
        <a:bodyPr/>
        <a:lstStyle/>
        <a:p>
          <a:r>
            <a:rPr lang="en-US" b="0" i="0" dirty="0">
              <a:hlinkClick xmlns:r="http://schemas.openxmlformats.org/officeDocument/2006/relationships" r:id="rId1"/>
            </a:rPr>
            <a:t>ORCID</a:t>
          </a:r>
          <a:r>
            <a:rPr lang="en-US" b="0" i="0" dirty="0"/>
            <a:t> ID </a:t>
          </a:r>
          <a:r>
            <a:rPr lang="ru-RU" b="0" i="0" dirty="0" err="1"/>
            <a:t>являє</a:t>
          </a:r>
          <a:r>
            <a:rPr lang="ru-RU" b="0" i="0" dirty="0"/>
            <a:t> собою </a:t>
          </a:r>
          <a:r>
            <a:rPr lang="ru-RU" b="0" i="0" dirty="0" err="1"/>
            <a:t>унфкальний</a:t>
          </a:r>
          <a:r>
            <a:rPr lang="ru-RU" b="0" i="0" dirty="0"/>
            <a:t> номер з 16 цифр</a:t>
          </a:r>
          <a:r>
            <a:rPr lang="en-US" b="0" i="0" dirty="0"/>
            <a:t>. </a:t>
          </a:r>
          <a:r>
            <a:rPr lang="ru-RU" b="0" i="0" dirty="0" err="1"/>
            <a:t>Крім</a:t>
          </a:r>
          <a:r>
            <a:rPr lang="ru-RU" b="0" i="0" dirty="0"/>
            <a:t> цифр </a:t>
          </a:r>
          <a:r>
            <a:rPr lang="ru-RU" b="0" i="0" dirty="0" err="1"/>
            <a:t>від</a:t>
          </a:r>
          <a:r>
            <a:rPr lang="ru-RU" b="0" i="0" dirty="0"/>
            <a:t> 0 до 9 </a:t>
          </a:r>
          <a:r>
            <a:rPr lang="ru-RU" b="0" i="0" dirty="0" err="1"/>
            <a:t>ідентифікатор</a:t>
          </a:r>
          <a:r>
            <a:rPr lang="ru-RU" b="0" i="0" dirty="0"/>
            <a:t> </a:t>
          </a:r>
          <a:r>
            <a:rPr lang="ru-RU" b="0" i="0" dirty="0" err="1"/>
            <a:t>може</a:t>
          </a:r>
          <a:r>
            <a:rPr lang="ru-RU" b="0" i="0" dirty="0"/>
            <a:t> </a:t>
          </a:r>
          <a:r>
            <a:rPr lang="ru-RU" b="0" i="0" dirty="0" err="1"/>
            <a:t>містити</a:t>
          </a:r>
          <a:r>
            <a:rPr lang="ru-RU" b="0" i="0" dirty="0"/>
            <a:t> велику </a:t>
          </a:r>
          <a:r>
            <a:rPr lang="ru-RU" b="0" i="0" dirty="0" err="1"/>
            <a:t>літеру</a:t>
          </a:r>
          <a:r>
            <a:rPr lang="ru-RU" b="0" i="0" dirty="0"/>
            <a:t> </a:t>
          </a:r>
          <a:r>
            <a:rPr lang="en-US" b="0" i="0" dirty="0"/>
            <a:t>X, </a:t>
          </a:r>
          <a:r>
            <a:rPr lang="ru-RU" b="0" i="0" dirty="0" err="1"/>
            <a:t>що</a:t>
          </a:r>
          <a:r>
            <a:rPr lang="ru-RU" b="0" i="0" dirty="0"/>
            <a:t> </a:t>
          </a:r>
          <a:r>
            <a:rPr lang="ru-RU" b="0" i="0" dirty="0" err="1"/>
            <a:t>представляє</a:t>
          </a:r>
          <a:r>
            <a:rPr lang="ru-RU" b="0" i="0" dirty="0"/>
            <a:t> число 10.</a:t>
          </a:r>
          <a:br>
            <a:rPr lang="ru-RU" dirty="0"/>
          </a:br>
          <a:endParaRPr lang="en-US" dirty="0"/>
        </a:p>
      </dgm:t>
    </dgm:pt>
    <dgm:pt modelId="{74480F4B-C167-436E-AF39-A9324499FC6E}" type="parTrans" cxnId="{A253B358-69AD-4805-A148-CB4DDEA4D43F}">
      <dgm:prSet/>
      <dgm:spPr/>
      <dgm:t>
        <a:bodyPr/>
        <a:lstStyle/>
        <a:p>
          <a:endParaRPr lang="en-US"/>
        </a:p>
      </dgm:t>
    </dgm:pt>
    <dgm:pt modelId="{A3AF9C14-B9D4-4FA9-A526-26B12F2604D5}" type="sibTrans" cxnId="{A253B358-69AD-4805-A148-CB4DDEA4D43F}">
      <dgm:prSet/>
      <dgm:spPr/>
      <dgm:t>
        <a:bodyPr/>
        <a:lstStyle/>
        <a:p>
          <a:endParaRPr lang="en-US"/>
        </a:p>
      </dgm:t>
    </dgm:pt>
    <dgm:pt modelId="{7B320588-8EBB-49B5-A908-BEFDD043A8BD}" type="pres">
      <dgm:prSet presAssocID="{9F54C864-6734-4230-9CB4-54A61761D851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F0717034-1356-48A7-AD7E-B975B1E2B65E}" type="pres">
      <dgm:prSet presAssocID="{323167A6-6A25-430D-A03F-C0B4DC00A817}" presName="hierRoot1" presStyleCnt="0"/>
      <dgm:spPr/>
    </dgm:pt>
    <dgm:pt modelId="{F5008C1A-FCDD-47D0-AC37-F22310CED3CF}" type="pres">
      <dgm:prSet presAssocID="{323167A6-6A25-430D-A03F-C0B4DC00A817}" presName="composite" presStyleCnt="0"/>
      <dgm:spPr/>
    </dgm:pt>
    <dgm:pt modelId="{90C46A78-695A-49BE-A23E-5AB2F59E625A}" type="pres">
      <dgm:prSet presAssocID="{323167A6-6A25-430D-A03F-C0B4DC00A817}" presName="background" presStyleLbl="node0" presStyleIdx="0" presStyleCnt="2"/>
      <dgm:spPr/>
    </dgm:pt>
    <dgm:pt modelId="{066FEDA6-C0AD-4FEA-8690-92509781941A}" type="pres">
      <dgm:prSet presAssocID="{323167A6-6A25-430D-A03F-C0B4DC00A817}" presName="text" presStyleLbl="fgAcc0" presStyleIdx="0" presStyleCnt="2" custScaleX="112665" custLinFactX="32035" custLinFactNeighborX="100000" custLinFactNeighborY="2578">
        <dgm:presLayoutVars>
          <dgm:chPref val="3"/>
        </dgm:presLayoutVars>
      </dgm:prSet>
      <dgm:spPr/>
    </dgm:pt>
    <dgm:pt modelId="{D8EB762F-00D9-4DF1-9D3B-EAF53213EFCB}" type="pres">
      <dgm:prSet presAssocID="{323167A6-6A25-430D-A03F-C0B4DC00A817}" presName="hierChild2" presStyleCnt="0"/>
      <dgm:spPr/>
    </dgm:pt>
    <dgm:pt modelId="{4CF4E497-A453-4609-832B-F65F11B59B83}" type="pres">
      <dgm:prSet presAssocID="{3C1A05A9-B0CD-47A8-BCC4-1E3A9C7EE8AB}" presName="hierRoot1" presStyleCnt="0"/>
      <dgm:spPr/>
    </dgm:pt>
    <dgm:pt modelId="{298F0B0A-48BA-47D4-8A41-F24F0CE3BF54}" type="pres">
      <dgm:prSet presAssocID="{3C1A05A9-B0CD-47A8-BCC4-1E3A9C7EE8AB}" presName="composite" presStyleCnt="0"/>
      <dgm:spPr/>
    </dgm:pt>
    <dgm:pt modelId="{F717D8D8-8B37-479D-9764-D7D3345D3C91}" type="pres">
      <dgm:prSet presAssocID="{3C1A05A9-B0CD-47A8-BCC4-1E3A9C7EE8AB}" presName="background" presStyleLbl="node0" presStyleIdx="1" presStyleCnt="2"/>
      <dgm:spPr/>
    </dgm:pt>
    <dgm:pt modelId="{797D54DD-B036-4FA9-99E1-B7491BC5C22D}" type="pres">
      <dgm:prSet presAssocID="{3C1A05A9-B0CD-47A8-BCC4-1E3A9C7EE8AB}" presName="text" presStyleLbl="fgAcc0" presStyleIdx="1" presStyleCnt="2" custScaleX="111949" custLinFactX="-31782" custLinFactNeighborX="-100000" custLinFactNeighborY="-6">
        <dgm:presLayoutVars>
          <dgm:chPref val="3"/>
        </dgm:presLayoutVars>
      </dgm:prSet>
      <dgm:spPr/>
    </dgm:pt>
    <dgm:pt modelId="{682BF3BE-A156-46D3-9C98-B59E95924000}" type="pres">
      <dgm:prSet presAssocID="{3C1A05A9-B0CD-47A8-BCC4-1E3A9C7EE8AB}" presName="hierChild2" presStyleCnt="0"/>
      <dgm:spPr/>
    </dgm:pt>
  </dgm:ptLst>
  <dgm:cxnLst>
    <dgm:cxn modelId="{18271808-130A-4F5B-AFB1-666E62B759EC}" type="presOf" srcId="{9F54C864-6734-4230-9CB4-54A61761D851}" destId="{7B320588-8EBB-49B5-A908-BEFDD043A8BD}" srcOrd="0" destOrd="0" presId="urn:microsoft.com/office/officeart/2005/8/layout/hierarchy1"/>
    <dgm:cxn modelId="{8E06150A-6D2D-43C5-9C59-848F90F9BA8D}" type="presOf" srcId="{3C1A05A9-B0CD-47A8-BCC4-1E3A9C7EE8AB}" destId="{797D54DD-B036-4FA9-99E1-B7491BC5C22D}" srcOrd="0" destOrd="0" presId="urn:microsoft.com/office/officeart/2005/8/layout/hierarchy1"/>
    <dgm:cxn modelId="{7B98BC5B-56AC-4F98-AA1E-F13DB854B4B8}" srcId="{9F54C864-6734-4230-9CB4-54A61761D851}" destId="{323167A6-6A25-430D-A03F-C0B4DC00A817}" srcOrd="0" destOrd="0" parTransId="{9F1734BB-3D60-462E-BF69-E225922062FF}" sibTransId="{7F086AA9-0782-40B8-AD6D-C9BDA49E3C1A}"/>
    <dgm:cxn modelId="{A253B358-69AD-4805-A148-CB4DDEA4D43F}" srcId="{9F54C864-6734-4230-9CB4-54A61761D851}" destId="{3C1A05A9-B0CD-47A8-BCC4-1E3A9C7EE8AB}" srcOrd="1" destOrd="0" parTransId="{74480F4B-C167-436E-AF39-A9324499FC6E}" sibTransId="{A3AF9C14-B9D4-4FA9-A526-26B12F2604D5}"/>
    <dgm:cxn modelId="{3FA827E1-3BB6-4921-B31A-67B70D047A15}" type="presOf" srcId="{323167A6-6A25-430D-A03F-C0B4DC00A817}" destId="{066FEDA6-C0AD-4FEA-8690-92509781941A}" srcOrd="0" destOrd="0" presId="urn:microsoft.com/office/officeart/2005/8/layout/hierarchy1"/>
    <dgm:cxn modelId="{C3F59FC0-00CC-4917-A35D-14CD44CC095B}" type="presParOf" srcId="{7B320588-8EBB-49B5-A908-BEFDD043A8BD}" destId="{F0717034-1356-48A7-AD7E-B975B1E2B65E}" srcOrd="0" destOrd="0" presId="urn:microsoft.com/office/officeart/2005/8/layout/hierarchy1"/>
    <dgm:cxn modelId="{AC68DF3D-2989-4100-85AA-2EC85B1ECC9C}" type="presParOf" srcId="{F0717034-1356-48A7-AD7E-B975B1E2B65E}" destId="{F5008C1A-FCDD-47D0-AC37-F22310CED3CF}" srcOrd="0" destOrd="0" presId="urn:microsoft.com/office/officeart/2005/8/layout/hierarchy1"/>
    <dgm:cxn modelId="{CD0AC1D5-A9E1-4180-A15A-7C34C390B346}" type="presParOf" srcId="{F5008C1A-FCDD-47D0-AC37-F22310CED3CF}" destId="{90C46A78-695A-49BE-A23E-5AB2F59E625A}" srcOrd="0" destOrd="0" presId="urn:microsoft.com/office/officeart/2005/8/layout/hierarchy1"/>
    <dgm:cxn modelId="{1017C539-10CD-4B1B-B351-15DA87310AD1}" type="presParOf" srcId="{F5008C1A-FCDD-47D0-AC37-F22310CED3CF}" destId="{066FEDA6-C0AD-4FEA-8690-92509781941A}" srcOrd="1" destOrd="0" presId="urn:microsoft.com/office/officeart/2005/8/layout/hierarchy1"/>
    <dgm:cxn modelId="{885F1417-9F74-4B29-95C1-3E715C7FE372}" type="presParOf" srcId="{F0717034-1356-48A7-AD7E-B975B1E2B65E}" destId="{D8EB762F-00D9-4DF1-9D3B-EAF53213EFCB}" srcOrd="1" destOrd="0" presId="urn:microsoft.com/office/officeart/2005/8/layout/hierarchy1"/>
    <dgm:cxn modelId="{1881EF35-3546-41E0-9E74-C47905CFBEA1}" type="presParOf" srcId="{7B320588-8EBB-49B5-A908-BEFDD043A8BD}" destId="{4CF4E497-A453-4609-832B-F65F11B59B83}" srcOrd="1" destOrd="0" presId="urn:microsoft.com/office/officeart/2005/8/layout/hierarchy1"/>
    <dgm:cxn modelId="{0824995A-D475-4B36-9E0B-E634590FBD2E}" type="presParOf" srcId="{4CF4E497-A453-4609-832B-F65F11B59B83}" destId="{298F0B0A-48BA-47D4-8A41-F24F0CE3BF54}" srcOrd="0" destOrd="0" presId="urn:microsoft.com/office/officeart/2005/8/layout/hierarchy1"/>
    <dgm:cxn modelId="{BF9C9279-BCE3-4683-B0A2-B5D946C5D518}" type="presParOf" srcId="{298F0B0A-48BA-47D4-8A41-F24F0CE3BF54}" destId="{F717D8D8-8B37-479D-9764-D7D3345D3C91}" srcOrd="0" destOrd="0" presId="urn:microsoft.com/office/officeart/2005/8/layout/hierarchy1"/>
    <dgm:cxn modelId="{DC846024-83B3-4E9C-B0B0-DDD606344823}" type="presParOf" srcId="{298F0B0A-48BA-47D4-8A41-F24F0CE3BF54}" destId="{797D54DD-B036-4FA9-99E1-B7491BC5C22D}" srcOrd="1" destOrd="0" presId="urn:microsoft.com/office/officeart/2005/8/layout/hierarchy1"/>
    <dgm:cxn modelId="{25E2D270-C59E-45F5-B5A7-F182992DE7B6}" type="presParOf" srcId="{4CF4E497-A453-4609-832B-F65F11B59B83}" destId="{682BF3BE-A156-46D3-9C98-B59E95924000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0C46A78-695A-49BE-A23E-5AB2F59E625A}">
      <dsp:nvSpPr>
        <dsp:cNvPr id="0" name=""/>
        <dsp:cNvSpPr/>
      </dsp:nvSpPr>
      <dsp:spPr>
        <a:xfrm>
          <a:off x="4566776" y="254"/>
          <a:ext cx="3870151" cy="218128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66FEDA6-C0AD-4FEA-8690-92509781941A}">
      <dsp:nvSpPr>
        <dsp:cNvPr id="0" name=""/>
        <dsp:cNvSpPr/>
      </dsp:nvSpPr>
      <dsp:spPr>
        <a:xfrm>
          <a:off x="4948454" y="362847"/>
          <a:ext cx="3870151" cy="218128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000" b="0" i="0" kern="1200" dirty="0" err="1"/>
            <a:t>Обліковий</a:t>
          </a:r>
          <a:r>
            <a:rPr lang="ru-RU" sz="2000" b="0" i="0" kern="1200" dirty="0"/>
            <a:t> </a:t>
          </a:r>
          <a:r>
            <a:rPr lang="ru-RU" sz="2000" b="0" i="0" kern="1200" dirty="0" err="1"/>
            <a:t>запис</a:t>
          </a:r>
          <a:r>
            <a:rPr lang="ru-RU" sz="2000" b="0" i="0" kern="1200" dirty="0"/>
            <a:t> </a:t>
          </a:r>
          <a:r>
            <a:rPr lang="en-US" sz="2000" b="0" i="0" kern="1200" dirty="0">
              <a:hlinkClick xmlns:r="http://schemas.openxmlformats.org/officeDocument/2006/relationships" r:id="rId1"/>
            </a:rPr>
            <a:t>ORCID</a:t>
          </a:r>
          <a:r>
            <a:rPr lang="en-US" sz="2000" b="0" i="0" kern="1200" dirty="0"/>
            <a:t> </a:t>
          </a:r>
          <a:r>
            <a:rPr lang="ru-RU" sz="2000" b="0" i="0" kern="1200" dirty="0" err="1"/>
            <a:t>включає</a:t>
          </a:r>
          <a:r>
            <a:rPr lang="ru-RU" sz="2000" b="0" i="0" kern="1200" dirty="0"/>
            <a:t> в себе </a:t>
          </a:r>
          <a:r>
            <a:rPr lang="ru-RU" sz="2000" b="0" i="0" kern="1200" dirty="0" err="1"/>
            <a:t>інформацію</a:t>
          </a:r>
          <a:r>
            <a:rPr lang="ru-RU" sz="2000" b="0" i="0" kern="1200" dirty="0"/>
            <a:t> про </a:t>
          </a:r>
          <a:r>
            <a:rPr lang="ru-RU" sz="2000" b="0" i="0" kern="1200" dirty="0" err="1"/>
            <a:t>ім'я</a:t>
          </a:r>
          <a:r>
            <a:rPr lang="ru-RU" sz="2000" b="0" i="0" kern="1200" dirty="0"/>
            <a:t> </a:t>
          </a:r>
          <a:r>
            <a:rPr lang="ru-RU" sz="2000" b="0" i="0" kern="1200" dirty="0" err="1"/>
            <a:t>вченого</a:t>
          </a:r>
          <a:r>
            <a:rPr lang="ru-RU" sz="2000" b="0" i="0" kern="1200" dirty="0"/>
            <a:t>, </a:t>
          </a:r>
          <a:r>
            <a:rPr lang="ru-RU" sz="2000" b="0" i="0" kern="1200" dirty="0" err="1"/>
            <a:t>його</a:t>
          </a:r>
          <a:r>
            <a:rPr lang="ru-RU" sz="2000" b="0" i="0" kern="1200" dirty="0"/>
            <a:t> </a:t>
          </a:r>
          <a:r>
            <a:rPr lang="ru-RU" sz="2000" b="0" i="0" kern="1200" dirty="0" err="1"/>
            <a:t>електронну</a:t>
          </a:r>
          <a:r>
            <a:rPr lang="ru-RU" sz="2000" b="0" i="0" kern="1200" dirty="0"/>
            <a:t> адресу, </a:t>
          </a:r>
          <a:r>
            <a:rPr lang="ru-RU" sz="2000" b="0" i="0" kern="1200" dirty="0" err="1"/>
            <a:t>назву</a:t>
          </a:r>
          <a:r>
            <a:rPr lang="ru-RU" sz="2000" b="0" i="0" kern="1200" dirty="0"/>
            <a:t> </a:t>
          </a:r>
          <a:r>
            <a:rPr lang="ru-RU" sz="2000" b="0" i="0" kern="1200" dirty="0" err="1"/>
            <a:t>організації</a:t>
          </a:r>
          <a:r>
            <a:rPr lang="ru-RU" sz="2000" b="0" i="0" kern="1200" dirty="0"/>
            <a:t> та </a:t>
          </a:r>
          <a:r>
            <a:rPr lang="ru-RU" sz="2000" b="0" i="0" kern="1200" dirty="0" err="1"/>
            <a:t>його</a:t>
          </a:r>
          <a:r>
            <a:rPr lang="ru-RU" sz="2000" b="0" i="0" kern="1200" dirty="0"/>
            <a:t> </a:t>
          </a:r>
          <a:r>
            <a:rPr lang="ru-RU" sz="2000" b="0" i="0" kern="1200" dirty="0" err="1"/>
            <a:t>дослідницької</a:t>
          </a:r>
          <a:r>
            <a:rPr lang="ru-RU" sz="2000" b="0" i="0" kern="1200" dirty="0"/>
            <a:t> </a:t>
          </a:r>
          <a:r>
            <a:rPr lang="ru-RU" sz="2000" b="0" i="0" kern="1200" dirty="0" err="1"/>
            <a:t>діяльності</a:t>
          </a:r>
          <a:r>
            <a:rPr lang="ru-RU" sz="2000" b="0" i="0" kern="1200" dirty="0"/>
            <a:t>. </a:t>
          </a:r>
          <a:endParaRPr lang="en-US" sz="2000" kern="1200" dirty="0"/>
        </a:p>
      </dsp:txBody>
      <dsp:txXfrm>
        <a:off x="5012342" y="426735"/>
        <a:ext cx="3742375" cy="2053510"/>
      </dsp:txXfrm>
    </dsp:sp>
    <dsp:sp modelId="{F717D8D8-8B37-479D-9764-D7D3345D3C91}">
      <dsp:nvSpPr>
        <dsp:cNvPr id="0" name=""/>
        <dsp:cNvSpPr/>
      </dsp:nvSpPr>
      <dsp:spPr>
        <a:xfrm>
          <a:off x="137914" y="-3"/>
          <a:ext cx="3845556" cy="218128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97D54DD-B036-4FA9-99E1-B7491BC5C22D}">
      <dsp:nvSpPr>
        <dsp:cNvPr id="0" name=""/>
        <dsp:cNvSpPr/>
      </dsp:nvSpPr>
      <dsp:spPr>
        <a:xfrm>
          <a:off x="519591" y="362589"/>
          <a:ext cx="3845556" cy="218128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b="0" i="0" kern="1200" dirty="0">
              <a:hlinkClick xmlns:r="http://schemas.openxmlformats.org/officeDocument/2006/relationships" r:id="rId1"/>
            </a:rPr>
            <a:t>ORCID</a:t>
          </a:r>
          <a:r>
            <a:rPr lang="en-US" sz="2000" b="0" i="0" kern="1200" dirty="0"/>
            <a:t> ID </a:t>
          </a:r>
          <a:r>
            <a:rPr lang="ru-RU" sz="2000" b="0" i="0" kern="1200" dirty="0" err="1"/>
            <a:t>являє</a:t>
          </a:r>
          <a:r>
            <a:rPr lang="ru-RU" sz="2000" b="0" i="0" kern="1200" dirty="0"/>
            <a:t> собою </a:t>
          </a:r>
          <a:r>
            <a:rPr lang="ru-RU" sz="2000" b="0" i="0" kern="1200" dirty="0" err="1"/>
            <a:t>унфкальний</a:t>
          </a:r>
          <a:r>
            <a:rPr lang="ru-RU" sz="2000" b="0" i="0" kern="1200" dirty="0"/>
            <a:t> номер з 16 цифр</a:t>
          </a:r>
          <a:r>
            <a:rPr lang="en-US" sz="2000" b="0" i="0" kern="1200" dirty="0"/>
            <a:t>. </a:t>
          </a:r>
          <a:r>
            <a:rPr lang="ru-RU" sz="2000" b="0" i="0" kern="1200" dirty="0" err="1"/>
            <a:t>Крім</a:t>
          </a:r>
          <a:r>
            <a:rPr lang="ru-RU" sz="2000" b="0" i="0" kern="1200" dirty="0"/>
            <a:t> цифр </a:t>
          </a:r>
          <a:r>
            <a:rPr lang="ru-RU" sz="2000" b="0" i="0" kern="1200" dirty="0" err="1"/>
            <a:t>від</a:t>
          </a:r>
          <a:r>
            <a:rPr lang="ru-RU" sz="2000" b="0" i="0" kern="1200" dirty="0"/>
            <a:t> 0 до 9 </a:t>
          </a:r>
          <a:r>
            <a:rPr lang="ru-RU" sz="2000" b="0" i="0" kern="1200" dirty="0" err="1"/>
            <a:t>ідентифікатор</a:t>
          </a:r>
          <a:r>
            <a:rPr lang="ru-RU" sz="2000" b="0" i="0" kern="1200" dirty="0"/>
            <a:t> </a:t>
          </a:r>
          <a:r>
            <a:rPr lang="ru-RU" sz="2000" b="0" i="0" kern="1200" dirty="0" err="1"/>
            <a:t>може</a:t>
          </a:r>
          <a:r>
            <a:rPr lang="ru-RU" sz="2000" b="0" i="0" kern="1200" dirty="0"/>
            <a:t> </a:t>
          </a:r>
          <a:r>
            <a:rPr lang="ru-RU" sz="2000" b="0" i="0" kern="1200" dirty="0" err="1"/>
            <a:t>містити</a:t>
          </a:r>
          <a:r>
            <a:rPr lang="ru-RU" sz="2000" b="0" i="0" kern="1200" dirty="0"/>
            <a:t> велику </a:t>
          </a:r>
          <a:r>
            <a:rPr lang="ru-RU" sz="2000" b="0" i="0" kern="1200" dirty="0" err="1"/>
            <a:t>літеру</a:t>
          </a:r>
          <a:r>
            <a:rPr lang="ru-RU" sz="2000" b="0" i="0" kern="1200" dirty="0"/>
            <a:t> </a:t>
          </a:r>
          <a:r>
            <a:rPr lang="en-US" sz="2000" b="0" i="0" kern="1200" dirty="0"/>
            <a:t>X, </a:t>
          </a:r>
          <a:r>
            <a:rPr lang="ru-RU" sz="2000" b="0" i="0" kern="1200" dirty="0" err="1"/>
            <a:t>що</a:t>
          </a:r>
          <a:r>
            <a:rPr lang="ru-RU" sz="2000" b="0" i="0" kern="1200" dirty="0"/>
            <a:t> </a:t>
          </a:r>
          <a:r>
            <a:rPr lang="ru-RU" sz="2000" b="0" i="0" kern="1200" dirty="0" err="1"/>
            <a:t>представляє</a:t>
          </a:r>
          <a:r>
            <a:rPr lang="ru-RU" sz="2000" b="0" i="0" kern="1200" dirty="0"/>
            <a:t> число 10.</a:t>
          </a:r>
          <a:br>
            <a:rPr lang="ru-RU" sz="2000" kern="1200" dirty="0"/>
          </a:br>
          <a:endParaRPr lang="en-US" sz="2000" kern="1200" dirty="0"/>
        </a:p>
      </dsp:txBody>
      <dsp:txXfrm>
        <a:off x="583479" y="426477"/>
        <a:ext cx="3717780" cy="205351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A2CF1-0EB2-4673-802D-3371233E4A77}" type="datetime2">
              <a:rPr lang="en-US" smtClean="0"/>
              <a:t>Wednesday, February 21, 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en-US"/>
              <a:t>Sample Footer Text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1B6DD-29C1-4FEA-923F-71EA1347694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9985258"/>
      </p:ext>
    </p:extLst>
  </p:cSld>
  <p:clrMapOvr>
    <a:masterClrMapping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A2CF1-0EB2-4673-802D-3371233E4A77}" type="datetime2">
              <a:rPr lang="en-US" smtClean="0"/>
              <a:t>Wednesday, February 21, 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en-US"/>
              <a:t>Sample Footer Text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1B6DD-29C1-4FEA-923F-71EA1347694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7179041"/>
      </p:ext>
    </p:extLst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A2CF1-0EB2-4673-802D-3371233E4A77}" type="datetime2">
              <a:rPr lang="en-US" smtClean="0"/>
              <a:t>Wednesday, February 21, 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en-US"/>
              <a:t>Sample Footer Text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1B6DD-29C1-4FEA-923F-71EA1347694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856292093"/>
      </p:ext>
    </p:extLst>
  </p:cSld>
  <p:clrMapOvr>
    <a:masterClrMapping/>
  </p:clrMapOvr>
  <p:hf sldNum="0"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A2CF1-0EB2-4673-802D-3371233E4A77}" type="datetime2">
              <a:rPr lang="en-US" smtClean="0"/>
              <a:t>Wednesday, February 21, 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en-US"/>
              <a:t>Sample Footer Text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1B6DD-29C1-4FEA-923F-71EA1347694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0659209"/>
      </p:ext>
    </p:extLst>
  </p:cSld>
  <p:clrMapOvr>
    <a:masterClrMapping/>
  </p:clrMapOvr>
  <p:hf sldNum="0"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A2CF1-0EB2-4673-802D-3371233E4A77}" type="datetime2">
              <a:rPr lang="en-US" smtClean="0"/>
              <a:t>Wednesday, February 21, 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en-US"/>
              <a:t>Sample Footer Text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1B6DD-29C1-4FEA-923F-71EA1347694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568919343"/>
      </p:ext>
    </p:extLst>
  </p:cSld>
  <p:clrMapOvr>
    <a:masterClrMapping/>
  </p:clrMapOvr>
  <p:hf sldNum="0"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A2CF1-0EB2-4673-802D-3371233E4A77}" type="datetime2">
              <a:rPr lang="en-US" smtClean="0"/>
              <a:t>Wednesday, February 21, 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en-US"/>
              <a:t>Sample Footer Text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1B6DD-29C1-4FEA-923F-71EA1347694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637784"/>
      </p:ext>
    </p:extLst>
  </p:cSld>
  <p:clrMapOvr>
    <a:masterClrMapping/>
  </p:clrMapOvr>
  <p:hf sldNum="0"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A2CF1-0EB2-4673-802D-3371233E4A77}" type="datetime2">
              <a:rPr lang="en-US" smtClean="0"/>
              <a:t>Wednesday, February 21, 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en-US"/>
              <a:t>Sample Footer Text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1B6DD-29C1-4FEA-923F-71EA1347694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90887"/>
      </p:ext>
    </p:extLst>
  </p:cSld>
  <p:clrMapOvr>
    <a:masterClrMapping/>
  </p:clrMapOvr>
  <p:hf sldNum="0"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A2CF1-0EB2-4673-802D-3371233E4A77}" type="datetime2">
              <a:rPr lang="en-US" smtClean="0"/>
              <a:t>Wednesday, February 21, 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en-US"/>
              <a:t>Sample Footer Text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1B6DD-29C1-4FEA-923F-71EA1347694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6896462"/>
      </p:ext>
    </p:extLst>
  </p:cSld>
  <p:clrMapOvr>
    <a:masterClrMapping/>
  </p:clrMapOvr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A2CF1-0EB2-4673-802D-3371233E4A77}" type="datetime2">
              <a:rPr lang="en-US" smtClean="0"/>
              <a:t>Wednesday, February 21, 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en-US"/>
              <a:t>Sample Footer Text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1B6DD-29C1-4FEA-923F-71EA1347694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3640436"/>
      </p:ext>
    </p:extLst>
  </p:cSld>
  <p:clrMapOvr>
    <a:masterClrMapping/>
  </p:clrMapOvr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A2CF1-0EB2-4673-802D-3371233E4A77}" type="datetime2">
              <a:rPr lang="en-US" smtClean="0"/>
              <a:t>Wednesday, February 21, 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en-US"/>
              <a:t>Sample Footer Text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1B6DD-29C1-4FEA-923F-71EA1347694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6465663"/>
      </p:ext>
    </p:extLst>
  </p:cSld>
  <p:clrMapOvr>
    <a:masterClrMapping/>
  </p:clrMapOvr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A2CF1-0EB2-4673-802D-3371233E4A77}" type="datetime2">
              <a:rPr lang="en-US" smtClean="0"/>
              <a:t>Wednesday, February 21, 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en-US"/>
              <a:t>Sample Footer Text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1B6DD-29C1-4FEA-923F-71EA1347694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1423641"/>
      </p:ext>
    </p:extLst>
  </p:cSld>
  <p:clrMapOvr>
    <a:masterClrMapping/>
  </p:clrMapOvr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A2CF1-0EB2-4673-802D-3371233E4A77}" type="datetime2">
              <a:rPr lang="en-US" smtClean="0"/>
              <a:t>Wednesday, February 21, 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en-US"/>
              <a:t>Sample Footer Text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1B6DD-29C1-4FEA-923F-71EA1347694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2230274"/>
      </p:ext>
    </p:extLst>
  </p:cSld>
  <p:clrMapOvr>
    <a:masterClrMapping/>
  </p:clrMapOvr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A2CF1-0EB2-4673-802D-3371233E4A77}" type="datetime2">
              <a:rPr lang="en-US" smtClean="0"/>
              <a:t>Wednesday, February 21, 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en-US"/>
              <a:t>Sample Footer Text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1B6DD-29C1-4FEA-923F-71EA1347694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7385915"/>
      </p:ext>
    </p:extLst>
  </p:cSld>
  <p:clrMapOvr>
    <a:masterClrMapping/>
  </p:clrMapOvr>
  <p:hf sldNum="0"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A2CF1-0EB2-4673-802D-3371233E4A77}" type="datetime2">
              <a:rPr lang="en-US" smtClean="0"/>
              <a:t>Wednesday, February 21, 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en-US"/>
              <a:t>Sample Footer Text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1B6DD-29C1-4FEA-923F-71EA1347694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1406311"/>
      </p:ext>
    </p:extLst>
  </p:cSld>
  <p:clrMapOvr>
    <a:masterClrMapping/>
  </p:clrMapOvr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A2CF1-0EB2-4673-802D-3371233E4A77}" type="datetime2">
              <a:rPr lang="en-US" smtClean="0"/>
              <a:t>Wednesday, February 21, 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en-US"/>
              <a:t>Sample Footer Text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1B6DD-29C1-4FEA-923F-71EA1347694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386957"/>
      </p:ext>
    </p:extLst>
  </p:cSld>
  <p:clrMapOvr>
    <a:masterClrMapping/>
  </p:clrMapOvr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A2CF1-0EB2-4673-802D-3371233E4A77}" type="datetime2">
              <a:rPr lang="en-US" smtClean="0"/>
              <a:t>Wednesday, February 21, 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en-US"/>
              <a:t>Sample Footer Text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1B6DD-29C1-4FEA-923F-71EA1347694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3542967"/>
      </p:ext>
    </p:extLst>
  </p:cSld>
  <p:clrMapOvr>
    <a:masterClrMapping/>
  </p:clrMapOvr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EA2CF1-0EB2-4673-802D-3371233E4A77}" type="datetime2">
              <a:rPr lang="en-US" smtClean="0"/>
              <a:t>Wednesday, February 21, 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l"/>
            <a:r>
              <a:rPr lang="en-US"/>
              <a:t>Sample Footer Text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1621B6DD-29C1-4FEA-923F-71EA1347694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35294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7" r:id="rId1"/>
    <p:sldLayoutId id="2147483868" r:id="rId2"/>
    <p:sldLayoutId id="2147483869" r:id="rId3"/>
    <p:sldLayoutId id="2147483870" r:id="rId4"/>
    <p:sldLayoutId id="2147483871" r:id="rId5"/>
    <p:sldLayoutId id="2147483872" r:id="rId6"/>
    <p:sldLayoutId id="2147483873" r:id="rId7"/>
    <p:sldLayoutId id="2147483874" r:id="rId8"/>
    <p:sldLayoutId id="2147483875" r:id="rId9"/>
    <p:sldLayoutId id="2147483876" r:id="rId10"/>
    <p:sldLayoutId id="2147483877" r:id="rId11"/>
    <p:sldLayoutId id="2147483878" r:id="rId12"/>
    <p:sldLayoutId id="2147483879" r:id="rId13"/>
    <p:sldLayoutId id="2147483880" r:id="rId14"/>
    <p:sldLayoutId id="2147483881" r:id="rId15"/>
    <p:sldLayoutId id="2147483882" r:id="rId16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clarivate.com/products/scientific-and-academic-research/research-discovery-and-workflow-solutions/researcher-profiles/" TargetMode="External"/><Relationship Id="rId2" Type="http://schemas.openxmlformats.org/officeDocument/2006/relationships/hyperlink" Target="https://webofscience.help.clarivate.com/Content/wos-researcher-id.htm" TargetMode="Externa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clarivate.com/products/scientific-and-academic-research/research-discovery-and-workflow-solutions/researcher-profiles/" TargetMode="External"/><Relationship Id="rId2" Type="http://schemas.openxmlformats.org/officeDocument/2006/relationships/hyperlink" Target="http://spubl.com.ua/uk/blog/publons-kak-integrirovanny-profil-uchenogo-osnovnyye-vozmozhnosti-dobavleniya-nauchnykh-materialov" TargetMode="External"/><Relationship Id="rId1" Type="http://schemas.openxmlformats.org/officeDocument/2006/relationships/slideLayout" Target="../slideLayouts/slideLayout6.xml"/><Relationship Id="rId5" Type="http://schemas.openxmlformats.org/officeDocument/2006/relationships/hyperlink" Target="https://www.youtube.com/watch?v=DY5pKmGEEUE" TargetMode="External"/><Relationship Id="rId4" Type="http://schemas.openxmlformats.org/officeDocument/2006/relationships/hyperlink" Target="https://www.youtube.com/watch?v=IlJhk4pqsgw&amp;t=5s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bJByIPRrTfE&amp;t=1574s" TargetMode="External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3.png"/><Relationship Id="rId4" Type="http://schemas.openxmlformats.org/officeDocument/2006/relationships/hyperlink" Target="https://scholar.google.com/" TargetMode="Externa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://orcid.org/" TargetMode="Externa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hyperlink" Target="https://info.orcid.org/ru/%D0%B2%D0%B8%D0%B4%D0%B5%D0%BE-%D1%83%D1%80%D0%BE%D0%BA%D0%B8/" TargetMode="External"/><Relationship Id="rId7" Type="http://schemas.openxmlformats.org/officeDocument/2006/relationships/diagramColors" Target="../diagrams/colors1.xml"/><Relationship Id="rId2" Type="http://schemas.openxmlformats.org/officeDocument/2006/relationships/hyperlink" Target="https://orcid.org/" TargetMode="External"/><Relationship Id="rId1" Type="http://schemas.openxmlformats.org/officeDocument/2006/relationships/slideLayout" Target="../slideLayouts/slideLayout7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scopus.com/freelookup/form/author.uri?zone=TopNavBar&amp;origin=NO%20ORIGIN%20DEFINED" TargetMode="Externa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Relationship Id="rId6" Type="http://schemas.openxmlformats.org/officeDocument/2006/relationships/hyperlink" Target="https://www.elsevier.com/products/scopus" TargetMode="External"/><Relationship Id="rId5" Type="http://schemas.openxmlformats.org/officeDocument/2006/relationships/image" Target="../media/image7.png"/><Relationship Id="rId4" Type="http://schemas.openxmlformats.org/officeDocument/2006/relationships/hyperlink" Target="https://ru.service.elsevier.com/app/overview/scopus/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elsevier.com/hubs/central-and-eastern-europe-customer-hub/ukraine" TargetMode="External"/><Relationship Id="rId7" Type="http://schemas.openxmlformats.org/officeDocument/2006/relationships/image" Target="../media/image1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hyperlink" Target="https://www.elsevier.com/hubs/ukraine-academic-support/registration-form" TargetMode="Externa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" name="Picture 51">
            <a:extLst>
              <a:ext uri="{FF2B5EF4-FFF2-40B4-BE49-F238E27FC236}">
                <a16:creationId xmlns:a16="http://schemas.microsoft.com/office/drawing/2014/main" id="{FB6AC1E5-EE75-41E7-858E-81A2541096D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prstClr val="white"/>
            </a:duotone>
          </a:blip>
          <a:srcRect l="7280" t="6109" b="5002"/>
          <a:stretch/>
        </p:blipFill>
        <p:spPr>
          <a:xfrm>
            <a:off x="5123543" y="-1"/>
            <a:ext cx="7065281" cy="6858001"/>
          </a:xfrm>
          <a:custGeom>
            <a:avLst/>
            <a:gdLst/>
            <a:ahLst/>
            <a:cxnLst/>
            <a:rect l="l" t="t" r="r" b="b"/>
            <a:pathLst>
              <a:path w="7065281" h="6858001">
                <a:moveTo>
                  <a:pt x="379987" y="0"/>
                </a:moveTo>
                <a:lnTo>
                  <a:pt x="7065281" y="0"/>
                </a:lnTo>
                <a:lnTo>
                  <a:pt x="7065281" y="6858001"/>
                </a:lnTo>
                <a:lnTo>
                  <a:pt x="27809" y="6858001"/>
                </a:lnTo>
                <a:lnTo>
                  <a:pt x="1803228" y="4521201"/>
                </a:lnTo>
                <a:close/>
                <a:moveTo>
                  <a:pt x="0" y="0"/>
                </a:moveTo>
                <a:lnTo>
                  <a:pt x="379987" y="0"/>
                </a:lnTo>
                <a:lnTo>
                  <a:pt x="0" y="407"/>
                </a:lnTo>
                <a:close/>
              </a:path>
            </a:pathLst>
          </a:cu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790607D-7411-42B0-B950-4E88E46BD96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657053" y="1076039"/>
            <a:ext cx="7752645" cy="2369093"/>
          </a:xfrm>
        </p:spPr>
        <p:txBody>
          <a:bodyPr>
            <a:normAutofit/>
          </a:bodyPr>
          <a:lstStyle/>
          <a:p>
            <a:pPr algn="l">
              <a:lnSpc>
                <a:spcPct val="90000"/>
              </a:lnSpc>
            </a:pPr>
            <a:r>
              <a:rPr lang="uk-UA" sz="4100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Профілі науковця </a:t>
            </a:r>
            <a:br>
              <a:rPr lang="uk-UA" sz="4100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</a:br>
            <a:r>
              <a:rPr lang="uk-UA" sz="4100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в міжнародних </a:t>
            </a:r>
            <a:r>
              <a:rPr lang="uk-UA" sz="4100" dirty="0" err="1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наукометричних</a:t>
            </a:r>
            <a:r>
              <a:rPr lang="uk-UA" sz="4100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базах даних</a:t>
            </a:r>
            <a:endParaRPr lang="ru-UA" sz="4100" dirty="0"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58E18DEE-D7CB-4AB1-BE93-CBFE8366332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064941" y="4127032"/>
            <a:ext cx="5113217" cy="1096901"/>
          </a:xfrm>
        </p:spPr>
        <p:txBody>
          <a:bodyPr>
            <a:normAutofit/>
          </a:bodyPr>
          <a:lstStyle/>
          <a:p>
            <a:pPr algn="l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</a:pPr>
            <a:r>
              <a:rPr lang="uk-UA" sz="1400" dirty="0" err="1">
                <a:solidFill>
                  <a:schemeClr val="tx1"/>
                </a:solidFill>
              </a:rPr>
              <a:t>д.т.н</a:t>
            </a:r>
            <a:r>
              <a:rPr lang="uk-UA" sz="1400" dirty="0">
                <a:solidFill>
                  <a:schemeClr val="tx1"/>
                </a:solidFill>
              </a:rPr>
              <a:t>. Стороженко Марина Сергіївна</a:t>
            </a:r>
            <a:endParaRPr lang="ru-UA" sz="1400" dirty="0">
              <a:solidFill>
                <a:schemeClr val="tx1"/>
              </a:solidFill>
            </a:endParaRPr>
          </a:p>
          <a:p>
            <a:pPr algn="l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</a:pPr>
            <a:r>
              <a:rPr lang="uk-UA" sz="1400" dirty="0">
                <a:solidFill>
                  <a:schemeClr val="tx1"/>
                </a:solidFill>
              </a:rPr>
              <a:t>в.о. </a:t>
            </a:r>
            <a:r>
              <a:rPr lang="uk-UA" sz="1400" dirty="0" err="1">
                <a:solidFill>
                  <a:schemeClr val="tx1"/>
                </a:solidFill>
              </a:rPr>
              <a:t>зав.відділу</a:t>
            </a:r>
            <a:r>
              <a:rPr lang="uk-UA" sz="1400" dirty="0">
                <a:solidFill>
                  <a:schemeClr val="tx1"/>
                </a:solidFill>
              </a:rPr>
              <a:t> №40</a:t>
            </a:r>
          </a:p>
          <a:p>
            <a:pPr algn="l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</a:pPr>
            <a:r>
              <a:rPr lang="uk-UA" sz="1400" dirty="0">
                <a:solidFill>
                  <a:schemeClr val="tx1"/>
                </a:solidFill>
              </a:rPr>
              <a:t>Інституту проблем матеріалознавства ім. І.М. </a:t>
            </a:r>
            <a:r>
              <a:rPr lang="uk-UA" sz="1400" dirty="0" err="1">
                <a:solidFill>
                  <a:schemeClr val="tx1"/>
                </a:solidFill>
              </a:rPr>
              <a:t>Францевича</a:t>
            </a:r>
            <a:endParaRPr lang="uk-UA" sz="1400" dirty="0">
              <a:solidFill>
                <a:schemeClr val="tx1"/>
              </a:solidFill>
            </a:endParaRPr>
          </a:p>
          <a:p>
            <a:pPr algn="l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</a:pPr>
            <a:r>
              <a:rPr lang="uk-UA" sz="1400" dirty="0">
                <a:solidFill>
                  <a:schemeClr val="tx1"/>
                </a:solidFill>
              </a:rPr>
              <a:t>НАН України</a:t>
            </a:r>
          </a:p>
        </p:txBody>
      </p: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A57C1A16-B8AB-4D99-A195-A38F556A648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9371012" y="0"/>
            <a:ext cx="1219200" cy="6858000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F8A9B20B-D1DD-4573-B5EC-55802951923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7425267" y="3681413"/>
            <a:ext cx="4763558" cy="3176587"/>
          </a:xfrm>
          <a:prstGeom prst="line">
            <a:avLst/>
          </a:prstGeom>
          <a:ln w="952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0" name="Rectangle 23">
            <a:extLst>
              <a:ext uri="{FF2B5EF4-FFF2-40B4-BE49-F238E27FC236}">
                <a16:creationId xmlns:a16="http://schemas.microsoft.com/office/drawing/2014/main" id="{66D61E08-70C3-48D8-BEA0-787111DC30D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181476" y="-8467"/>
            <a:ext cx="3007349" cy="6866467"/>
          </a:xfrm>
          <a:custGeom>
            <a:avLst/>
            <a:gdLst/>
            <a:ahLst/>
            <a:cxnLst/>
            <a:rect l="l" t="t" r="r" b="b"/>
            <a:pathLst>
              <a:path w="3007349" h="6866467">
                <a:moveTo>
                  <a:pt x="2045532" y="0"/>
                </a:moveTo>
                <a:lnTo>
                  <a:pt x="3007349" y="0"/>
                </a:lnTo>
                <a:lnTo>
                  <a:pt x="3007349" y="6866467"/>
                </a:lnTo>
                <a:lnTo>
                  <a:pt x="0" y="6866467"/>
                </a:lnTo>
                <a:lnTo>
                  <a:pt x="2045532" y="0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LID4096"/>
          </a:p>
        </p:txBody>
      </p:sp>
      <p:sp>
        <p:nvSpPr>
          <p:cNvPr id="62" name="Rectangle 25">
            <a:extLst>
              <a:ext uri="{FF2B5EF4-FFF2-40B4-BE49-F238E27FC236}">
                <a16:creationId xmlns:a16="http://schemas.microsoft.com/office/drawing/2014/main" id="{FC55298F-0AE5-478E-AD2B-03C2614C583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603442" y="-8467"/>
            <a:ext cx="2588558" cy="6866467"/>
          </a:xfrm>
          <a:custGeom>
            <a:avLst/>
            <a:gdLst/>
            <a:ahLst/>
            <a:cxnLst/>
            <a:rect l="l" t="t" r="r" b="b"/>
            <a:pathLst>
              <a:path w="2573311" h="6866467">
                <a:moveTo>
                  <a:pt x="0" y="0"/>
                </a:moveTo>
                <a:lnTo>
                  <a:pt x="2573311" y="0"/>
                </a:lnTo>
                <a:lnTo>
                  <a:pt x="2573311" y="6866467"/>
                </a:lnTo>
                <a:lnTo>
                  <a:pt x="1202336" y="686646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LID4096"/>
          </a:p>
        </p:txBody>
      </p:sp>
      <p:sp>
        <p:nvSpPr>
          <p:cNvPr id="64" name="Isosceles Triangle 24">
            <a:extLst>
              <a:ext uri="{FF2B5EF4-FFF2-40B4-BE49-F238E27FC236}">
                <a16:creationId xmlns:a16="http://schemas.microsoft.com/office/drawing/2014/main" id="{C180E4EA-0B63-4779-A895-7E90E71088F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932333" y="3048000"/>
            <a:ext cx="3259667" cy="3810000"/>
          </a:xfrm>
          <a:prstGeom prst="triangle">
            <a:avLst>
              <a:gd name="adj" fmla="val 100000"/>
            </a:avLst>
          </a:prstGeom>
          <a:solidFill>
            <a:schemeClr val="accent2">
              <a:alpha val="7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LID4096"/>
          </a:p>
        </p:txBody>
      </p:sp>
      <p:sp>
        <p:nvSpPr>
          <p:cNvPr id="66" name="Rectangle 27">
            <a:extLst>
              <a:ext uri="{FF2B5EF4-FFF2-40B4-BE49-F238E27FC236}">
                <a16:creationId xmlns:a16="http://schemas.microsoft.com/office/drawing/2014/main" id="{CEE01D9D-3DE8-4EED-B0D3-8F3C79CC767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334500" y="-8467"/>
            <a:ext cx="2854326" cy="6866467"/>
          </a:xfrm>
          <a:custGeom>
            <a:avLst/>
            <a:gdLst/>
            <a:ahLst/>
            <a:cxnLst/>
            <a:rect l="l" t="t" r="r" b="b"/>
            <a:pathLst>
              <a:path w="2858013" h="6866467">
                <a:moveTo>
                  <a:pt x="0" y="0"/>
                </a:moveTo>
                <a:lnTo>
                  <a:pt x="2858013" y="0"/>
                </a:lnTo>
                <a:lnTo>
                  <a:pt x="2858013" y="6866467"/>
                </a:lnTo>
                <a:lnTo>
                  <a:pt x="2473942" y="686646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47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LID4096"/>
          </a:p>
        </p:txBody>
      </p:sp>
      <p:sp>
        <p:nvSpPr>
          <p:cNvPr id="54" name="Rectangle 28">
            <a:extLst>
              <a:ext uri="{FF2B5EF4-FFF2-40B4-BE49-F238E27FC236}">
                <a16:creationId xmlns:a16="http://schemas.microsoft.com/office/drawing/2014/main" id="{89AF5CE9-607F-43F4-8983-DCD6DA4051F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898730" y="-8467"/>
            <a:ext cx="1290094" cy="6866467"/>
          </a:xfrm>
          <a:custGeom>
            <a:avLst/>
            <a:gdLst/>
            <a:ahLst/>
            <a:cxnLst/>
            <a:rect l="l" t="t" r="r" b="b"/>
            <a:pathLst>
              <a:path w="1290094" h="6858000">
                <a:moveTo>
                  <a:pt x="1019735" y="0"/>
                </a:moveTo>
                <a:lnTo>
                  <a:pt x="1290094" y="0"/>
                </a:lnTo>
                <a:lnTo>
                  <a:pt x="1290094" y="6858000"/>
                </a:lnTo>
                <a:lnTo>
                  <a:pt x="0" y="6858000"/>
                </a:lnTo>
                <a:lnTo>
                  <a:pt x="1019735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LID4096"/>
          </a:p>
        </p:txBody>
      </p:sp>
      <p:sp>
        <p:nvSpPr>
          <p:cNvPr id="70" name="Rectangle 29">
            <a:extLst>
              <a:ext uri="{FF2B5EF4-FFF2-40B4-BE49-F238E27FC236}">
                <a16:creationId xmlns:a16="http://schemas.microsoft.com/office/drawing/2014/main" id="{6EEA2DBD-9E1E-4521-8C01-F32AD18A89E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938999" y="-8467"/>
            <a:ext cx="1249825" cy="6866467"/>
          </a:xfrm>
          <a:custGeom>
            <a:avLst/>
            <a:gdLst/>
            <a:ahLst/>
            <a:cxnLst/>
            <a:rect l="l" t="t" r="r" b="b"/>
            <a:pathLst>
              <a:path w="1249825" h="6858000">
                <a:moveTo>
                  <a:pt x="0" y="0"/>
                </a:moveTo>
                <a:lnTo>
                  <a:pt x="1249825" y="0"/>
                </a:lnTo>
                <a:lnTo>
                  <a:pt x="1249825" y="6858000"/>
                </a:lnTo>
                <a:lnTo>
                  <a:pt x="1109382" y="68580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6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LID4096"/>
          </a:p>
        </p:txBody>
      </p:sp>
      <p:sp>
        <p:nvSpPr>
          <p:cNvPr id="72" name="Isosceles Triangle 29">
            <a:extLst>
              <a:ext uri="{FF2B5EF4-FFF2-40B4-BE49-F238E27FC236}">
                <a16:creationId xmlns:a16="http://schemas.microsoft.com/office/drawing/2014/main" id="{15BBD2C1-BA9B-46A9-A27A-33498B16927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371666" y="3589867"/>
            <a:ext cx="1817159" cy="3268133"/>
          </a:xfrm>
          <a:prstGeom prst="triangle">
            <a:avLst>
              <a:gd name="adj" fmla="val 100000"/>
            </a:avLst>
          </a:prstGeom>
          <a:solidFill>
            <a:schemeClr val="accent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16559039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4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4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4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4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57FE899-DC26-42E5-AD94-0B85A55515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664723"/>
          </a:xfrm>
        </p:spPr>
        <p:txBody>
          <a:bodyPr/>
          <a:lstStyle/>
          <a:p>
            <a:r>
              <a:rPr lang="en-US" dirty="0"/>
              <a:t>Web of Science:</a:t>
            </a:r>
            <a:r>
              <a:rPr lang="uk-UA" dirty="0"/>
              <a:t> </a:t>
            </a:r>
            <a:r>
              <a:rPr lang="en-US" dirty="0"/>
              <a:t>Researcher ID</a:t>
            </a:r>
            <a:endParaRPr lang="ru-UA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DF33A50-936F-4B34-A003-73B9D555C3DE}"/>
              </a:ext>
            </a:extLst>
          </p:cNvPr>
          <p:cNvSpPr txBox="1"/>
          <p:nvPr/>
        </p:nvSpPr>
        <p:spPr>
          <a:xfrm>
            <a:off x="644122" y="1274322"/>
            <a:ext cx="9282198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>
                <a:latin typeface="Arial Nova Light" panose="020B0304020202020204" pitchFamily="34" charset="0"/>
              </a:rPr>
              <a:t>Researcher</a:t>
            </a:r>
            <a:r>
              <a:rPr lang="uk-UA" sz="1600" dirty="0">
                <a:latin typeface="Arial Nova Light" panose="020B0304020202020204" pitchFamily="34" charset="0"/>
              </a:rPr>
              <a:t> </a:t>
            </a:r>
            <a:r>
              <a:rPr lang="en-US" sz="1600" dirty="0">
                <a:latin typeface="Arial Nova Light" panose="020B0304020202020204" pitchFamily="34" charset="0"/>
              </a:rPr>
              <a:t>ID – </a:t>
            </a:r>
            <a:r>
              <a:rPr lang="ru-RU" sz="1600" dirty="0" err="1">
                <a:latin typeface="Arial Nova Light" panose="020B0304020202020204" pitchFamily="34" charset="0"/>
              </a:rPr>
              <a:t>міжнародна</a:t>
            </a:r>
            <a:r>
              <a:rPr lang="ru-RU" sz="1600" dirty="0">
                <a:latin typeface="Arial Nova Light" panose="020B0304020202020204" pitchFamily="34" charset="0"/>
              </a:rPr>
              <a:t> система </a:t>
            </a:r>
            <a:r>
              <a:rPr lang="ru-RU" sz="1600" dirty="0" err="1">
                <a:latin typeface="Arial Nova Light" panose="020B0304020202020204" pitchFamily="34" charset="0"/>
              </a:rPr>
              <a:t>персональної</a:t>
            </a:r>
            <a:r>
              <a:rPr lang="ru-RU" sz="1600" dirty="0">
                <a:latin typeface="Arial Nova Light" panose="020B0304020202020204" pitchFamily="34" charset="0"/>
              </a:rPr>
              <a:t> </a:t>
            </a:r>
            <a:r>
              <a:rPr lang="ru-RU" sz="1600" dirty="0" err="1">
                <a:latin typeface="Arial Nova Light" panose="020B0304020202020204" pitchFamily="34" charset="0"/>
              </a:rPr>
              <a:t>ідентифікації</a:t>
            </a:r>
            <a:r>
              <a:rPr lang="ru-RU" sz="1600" dirty="0">
                <a:latin typeface="Arial Nova Light" panose="020B0304020202020204" pitchFamily="34" charset="0"/>
              </a:rPr>
              <a:t> </a:t>
            </a:r>
            <a:r>
              <a:rPr lang="ru-RU" sz="1600" dirty="0" err="1">
                <a:latin typeface="Arial Nova Light" panose="020B0304020202020204" pitchFamily="34" charset="0"/>
              </a:rPr>
              <a:t>авторів</a:t>
            </a:r>
            <a:r>
              <a:rPr lang="ru-RU" sz="1600" dirty="0">
                <a:latin typeface="Arial Nova Light" panose="020B0304020202020204" pitchFamily="34" charset="0"/>
              </a:rPr>
              <a:t> </a:t>
            </a:r>
            <a:r>
              <a:rPr lang="ru-RU" sz="1600" dirty="0" err="1">
                <a:latin typeface="Arial Nova Light" panose="020B0304020202020204" pitchFamily="34" charset="0"/>
              </a:rPr>
              <a:t>наукових</a:t>
            </a:r>
            <a:r>
              <a:rPr lang="ru-RU" sz="1600" dirty="0">
                <a:latin typeface="Arial Nova Light" panose="020B0304020202020204" pitchFamily="34" charset="0"/>
              </a:rPr>
              <a:t> </a:t>
            </a:r>
            <a:r>
              <a:rPr lang="ru-RU" sz="1600" dirty="0" err="1">
                <a:latin typeface="Arial Nova Light" panose="020B0304020202020204" pitchFamily="34" charset="0"/>
              </a:rPr>
              <a:t>публікацій</a:t>
            </a:r>
            <a:r>
              <a:rPr lang="ru-RU" sz="1600" dirty="0">
                <a:latin typeface="Arial Nova Light" panose="020B0304020202020204" pitchFamily="34" charset="0"/>
              </a:rPr>
              <a:t>. </a:t>
            </a:r>
            <a:r>
              <a:rPr lang="ru-RU" sz="1600" dirty="0" err="1">
                <a:latin typeface="Arial Nova Light" panose="020B0304020202020204" pitchFamily="34" charset="0"/>
              </a:rPr>
              <a:t>Використовується</a:t>
            </a:r>
            <a:r>
              <a:rPr lang="ru-RU" sz="1600" dirty="0">
                <a:latin typeface="Arial Nova Light" panose="020B0304020202020204" pitchFamily="34" charset="0"/>
              </a:rPr>
              <a:t> для </a:t>
            </a:r>
            <a:r>
              <a:rPr lang="ru-RU" sz="1600" dirty="0" err="1">
                <a:latin typeface="Arial Nova Light" panose="020B0304020202020204" pitchFamily="34" charset="0"/>
              </a:rPr>
              <a:t>ідентифікації</a:t>
            </a:r>
            <a:r>
              <a:rPr lang="ru-RU" sz="1600" dirty="0">
                <a:latin typeface="Arial Nova Light" panose="020B0304020202020204" pitchFamily="34" charset="0"/>
              </a:rPr>
              <a:t> </a:t>
            </a:r>
            <a:r>
              <a:rPr lang="ru-RU" sz="1600" dirty="0" err="1">
                <a:latin typeface="Arial Nova Light" panose="020B0304020202020204" pitchFamily="34" charset="0"/>
              </a:rPr>
              <a:t>авторів</a:t>
            </a:r>
            <a:r>
              <a:rPr lang="ru-RU" sz="1600" dirty="0">
                <a:latin typeface="Arial Nova Light" panose="020B0304020202020204" pitchFamily="34" charset="0"/>
              </a:rPr>
              <a:t> в </a:t>
            </a:r>
            <a:r>
              <a:rPr lang="ru-RU" sz="1600" dirty="0" err="1">
                <a:latin typeface="Arial Nova Light" panose="020B0304020202020204" pitchFamily="34" charset="0"/>
              </a:rPr>
              <a:t>міжнародних</a:t>
            </a:r>
            <a:r>
              <a:rPr lang="ru-RU" sz="1600" dirty="0">
                <a:latin typeface="Arial Nova Light" panose="020B0304020202020204" pitchFamily="34" charset="0"/>
              </a:rPr>
              <a:t> базах </a:t>
            </a:r>
            <a:r>
              <a:rPr lang="ru-RU" sz="1600" dirty="0" err="1">
                <a:latin typeface="Arial Nova Light" panose="020B0304020202020204" pitchFamily="34" charset="0"/>
              </a:rPr>
              <a:t>даних</a:t>
            </a:r>
            <a:r>
              <a:rPr lang="ru-RU" sz="1600" dirty="0">
                <a:latin typeface="Arial Nova Light" panose="020B0304020202020204" pitchFamily="34" charset="0"/>
              </a:rPr>
              <a:t> </a:t>
            </a:r>
            <a:r>
              <a:rPr lang="ru-RU" sz="1600" dirty="0" err="1">
                <a:latin typeface="Arial Nova Light" panose="020B0304020202020204" pitchFamily="34" charset="0"/>
              </a:rPr>
              <a:t>наукових</a:t>
            </a:r>
            <a:r>
              <a:rPr lang="ru-RU" sz="1600" dirty="0">
                <a:latin typeface="Arial Nova Light" panose="020B0304020202020204" pitchFamily="34" charset="0"/>
              </a:rPr>
              <a:t> </a:t>
            </a:r>
            <a:r>
              <a:rPr lang="ru-RU" sz="1600" dirty="0" err="1">
                <a:latin typeface="Arial Nova Light" panose="020B0304020202020204" pitchFamily="34" charset="0"/>
              </a:rPr>
              <a:t>публікацій</a:t>
            </a:r>
            <a:r>
              <a:rPr lang="ru-RU" sz="1600" dirty="0">
                <a:latin typeface="Arial Nova Light" panose="020B0304020202020204" pitchFamily="34" charset="0"/>
              </a:rPr>
              <a:t>, </a:t>
            </a:r>
            <a:r>
              <a:rPr lang="ru-RU" sz="1600" dirty="0" err="1">
                <a:latin typeface="Arial Nova Light" panose="020B0304020202020204" pitchFamily="34" charset="0"/>
              </a:rPr>
              <a:t>зокрема</a:t>
            </a:r>
            <a:r>
              <a:rPr lang="ru-RU" sz="1600" dirty="0">
                <a:latin typeface="Arial Nova Light" panose="020B0304020202020204" pitchFamily="34" charset="0"/>
              </a:rPr>
              <a:t>, в </a:t>
            </a:r>
            <a:r>
              <a:rPr lang="en-US" sz="1600" dirty="0">
                <a:latin typeface="Arial Nova Light" panose="020B0304020202020204" pitchFamily="34" charset="0"/>
              </a:rPr>
              <a:t>Web of Science.</a:t>
            </a:r>
            <a:endParaRPr lang="ru-UA" sz="1600" dirty="0">
              <a:latin typeface="Arial Nova Light" panose="020B0304020202020204" pitchFamily="34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3225D179-1F12-41E2-84F3-74449E875159}"/>
              </a:ext>
            </a:extLst>
          </p:cNvPr>
          <p:cNvSpPr txBox="1"/>
          <p:nvPr/>
        </p:nvSpPr>
        <p:spPr>
          <a:xfrm>
            <a:off x="677334" y="2413338"/>
            <a:ext cx="8474286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 err="1">
                <a:latin typeface="Arial Nova Light" panose="020B0304020202020204" pitchFamily="34" charset="0"/>
              </a:rPr>
              <a:t>ResearcherID</a:t>
            </a:r>
            <a:r>
              <a:rPr lang="en-US" sz="1600" dirty="0">
                <a:latin typeface="Arial Nova Light" panose="020B0304020202020204" pitchFamily="34" charset="0"/>
              </a:rPr>
              <a:t> </a:t>
            </a:r>
            <a:r>
              <a:rPr lang="ru-RU" sz="1600" dirty="0" err="1">
                <a:latin typeface="Arial Nova Light" panose="020B0304020202020204" pitchFamily="34" charset="0"/>
              </a:rPr>
              <a:t>дозволяє</a:t>
            </a:r>
            <a:r>
              <a:rPr lang="ru-RU" sz="1600" dirty="0">
                <a:latin typeface="Arial Nova Light" panose="020B0304020202020204" pitchFamily="34" charset="0"/>
              </a:rPr>
              <a:t> : 1. </a:t>
            </a:r>
            <a:r>
              <a:rPr lang="ru-RU" sz="1600" dirty="0" err="1">
                <a:latin typeface="Arial Nova Light" panose="020B0304020202020204" pitchFamily="34" charset="0"/>
              </a:rPr>
              <a:t>Створити</a:t>
            </a:r>
            <a:r>
              <a:rPr lang="ru-RU" sz="1600" dirty="0">
                <a:latin typeface="Arial Nova Light" panose="020B0304020202020204" pitchFamily="34" charset="0"/>
              </a:rPr>
              <a:t> </a:t>
            </a:r>
            <a:r>
              <a:rPr lang="ru-RU" sz="1600" dirty="0" err="1">
                <a:latin typeface="Arial Nova Light" panose="020B0304020202020204" pitchFamily="34" charset="0"/>
              </a:rPr>
              <a:t>профіль</a:t>
            </a:r>
            <a:r>
              <a:rPr lang="ru-RU" sz="1600" dirty="0">
                <a:latin typeface="Arial Nova Light" panose="020B0304020202020204" pitchFamily="34" charset="0"/>
              </a:rPr>
              <a:t> </a:t>
            </a:r>
            <a:r>
              <a:rPr lang="ru-RU" sz="1600" dirty="0" err="1">
                <a:latin typeface="Arial Nova Light" panose="020B0304020202020204" pitchFamily="34" charset="0"/>
              </a:rPr>
              <a:t>вченого</a:t>
            </a:r>
            <a:r>
              <a:rPr lang="ru-RU" sz="1600" dirty="0">
                <a:latin typeface="Arial Nova Light" panose="020B0304020202020204" pitchFamily="34" charset="0"/>
              </a:rPr>
              <a:t> та </a:t>
            </a:r>
            <a:r>
              <a:rPr lang="ru-RU" sz="1600" dirty="0" err="1">
                <a:latin typeface="Arial Nova Light" panose="020B0304020202020204" pitchFamily="34" charset="0"/>
              </a:rPr>
              <a:t>об’єднати</a:t>
            </a:r>
            <a:r>
              <a:rPr lang="ru-RU" sz="1600" dirty="0">
                <a:latin typeface="Arial Nova Light" panose="020B0304020202020204" pitchFamily="34" charset="0"/>
              </a:rPr>
              <a:t> в </a:t>
            </a:r>
            <a:r>
              <a:rPr lang="ru-RU" sz="1600" dirty="0" err="1">
                <a:latin typeface="Arial Nova Light" panose="020B0304020202020204" pitchFamily="34" charset="0"/>
              </a:rPr>
              <a:t>ньому</a:t>
            </a:r>
            <a:r>
              <a:rPr lang="ru-RU" sz="1600" dirty="0">
                <a:latin typeface="Arial Nova Light" panose="020B0304020202020204" pitchFamily="34" charset="0"/>
              </a:rPr>
              <a:t> </a:t>
            </a:r>
            <a:r>
              <a:rPr lang="ru-RU" sz="1600" dirty="0" err="1">
                <a:latin typeface="Arial Nova Light" panose="020B0304020202020204" pitchFamily="34" charset="0"/>
              </a:rPr>
              <a:t>різні</a:t>
            </a:r>
            <a:r>
              <a:rPr lang="ru-RU" sz="1600" dirty="0">
                <a:latin typeface="Arial Nova Light" panose="020B0304020202020204" pitchFamily="34" charset="0"/>
              </a:rPr>
              <a:t> </a:t>
            </a:r>
            <a:r>
              <a:rPr lang="ru-RU" sz="1600" dirty="0" err="1">
                <a:latin typeface="Arial Nova Light" panose="020B0304020202020204" pitchFamily="34" charset="0"/>
              </a:rPr>
              <a:t>варіанти</a:t>
            </a:r>
            <a:r>
              <a:rPr lang="ru-RU" sz="1600" dirty="0">
                <a:latin typeface="Arial Nova Light" panose="020B0304020202020204" pitchFamily="34" charset="0"/>
              </a:rPr>
              <a:t> </a:t>
            </a:r>
            <a:r>
              <a:rPr lang="ru-RU" sz="1600" dirty="0" err="1">
                <a:latin typeface="Arial Nova Light" panose="020B0304020202020204" pitchFamily="34" charset="0"/>
              </a:rPr>
              <a:t>написання</a:t>
            </a:r>
            <a:r>
              <a:rPr lang="ru-RU" sz="1600" dirty="0">
                <a:latin typeface="Arial Nova Light" panose="020B0304020202020204" pitchFamily="34" charset="0"/>
              </a:rPr>
              <a:t> </a:t>
            </a:r>
            <a:r>
              <a:rPr lang="ru-RU" sz="1600" dirty="0" err="1">
                <a:latin typeface="Arial Nova Light" panose="020B0304020202020204" pitchFamily="34" charset="0"/>
              </a:rPr>
              <a:t>прізвища</a:t>
            </a:r>
            <a:r>
              <a:rPr lang="ru-RU" sz="1600" dirty="0">
                <a:latin typeface="Arial Nova Light" panose="020B0304020202020204" pitchFamily="34" charset="0"/>
              </a:rPr>
              <a:t> латиницею. 2. </a:t>
            </a:r>
            <a:r>
              <a:rPr lang="ru-RU" sz="1600" dirty="0" err="1">
                <a:latin typeface="Arial Nova Light" panose="020B0304020202020204" pitchFamily="34" charset="0"/>
              </a:rPr>
              <a:t>Сформувати</a:t>
            </a:r>
            <a:r>
              <a:rPr lang="ru-RU" sz="1600" dirty="0">
                <a:latin typeface="Arial Nova Light" panose="020B0304020202020204" pitchFamily="34" charset="0"/>
              </a:rPr>
              <a:t> список </a:t>
            </a:r>
            <a:r>
              <a:rPr lang="ru-RU" sz="1600" dirty="0" err="1">
                <a:latin typeface="Arial Nova Light" panose="020B0304020202020204" pitchFamily="34" charset="0"/>
              </a:rPr>
              <a:t>власних</a:t>
            </a:r>
            <a:r>
              <a:rPr lang="ru-RU" sz="1600" dirty="0">
                <a:latin typeface="Arial Nova Light" panose="020B0304020202020204" pitchFamily="34" charset="0"/>
              </a:rPr>
              <a:t> </a:t>
            </a:r>
            <a:r>
              <a:rPr lang="ru-RU" sz="1600" dirty="0" err="1">
                <a:latin typeface="Arial Nova Light" panose="020B0304020202020204" pitchFamily="34" charset="0"/>
              </a:rPr>
              <a:t>публікацій</a:t>
            </a:r>
            <a:r>
              <a:rPr lang="ru-RU" sz="1600" dirty="0">
                <a:latin typeface="Arial Nova Light" panose="020B0304020202020204" pitchFamily="34" charset="0"/>
              </a:rPr>
              <a:t>, як </a:t>
            </a:r>
            <a:r>
              <a:rPr lang="ru-RU" sz="1600" dirty="0" err="1">
                <a:latin typeface="Arial Nova Light" panose="020B0304020202020204" pitchFamily="34" charset="0"/>
              </a:rPr>
              <a:t>включених</a:t>
            </a:r>
            <a:r>
              <a:rPr lang="ru-RU" sz="1600" dirty="0">
                <a:latin typeface="Arial Nova Light" panose="020B0304020202020204" pitchFamily="34" charset="0"/>
              </a:rPr>
              <a:t> в базу </a:t>
            </a:r>
            <a:r>
              <a:rPr lang="ru-RU" sz="1600" dirty="0" err="1">
                <a:latin typeface="Arial Nova Light" panose="020B0304020202020204" pitchFamily="34" charset="0"/>
              </a:rPr>
              <a:t>даних</a:t>
            </a:r>
            <a:r>
              <a:rPr lang="ru-RU" sz="1600" dirty="0">
                <a:latin typeface="Arial Nova Light" panose="020B0304020202020204" pitchFamily="34" charset="0"/>
              </a:rPr>
              <a:t> </a:t>
            </a:r>
            <a:r>
              <a:rPr lang="en-US" sz="1600" dirty="0">
                <a:latin typeface="Arial Nova Light" panose="020B0304020202020204" pitchFamily="34" charset="0"/>
              </a:rPr>
              <a:t>Web of Science, </a:t>
            </a:r>
            <a:r>
              <a:rPr lang="ru-RU" sz="1600" dirty="0">
                <a:latin typeface="Arial Nova Light" panose="020B0304020202020204" pitchFamily="34" charset="0"/>
              </a:rPr>
              <a:t>так і тих, </a:t>
            </a:r>
            <a:r>
              <a:rPr lang="ru-RU" sz="1600" dirty="0" err="1">
                <a:latin typeface="Arial Nova Light" panose="020B0304020202020204" pitchFamily="34" charset="0"/>
              </a:rPr>
              <a:t>що</a:t>
            </a:r>
            <a:r>
              <a:rPr lang="ru-RU" sz="1600" dirty="0">
                <a:latin typeface="Arial Nova Light" panose="020B0304020202020204" pitchFamily="34" charset="0"/>
              </a:rPr>
              <a:t> не </a:t>
            </a:r>
            <a:r>
              <a:rPr lang="ru-RU" sz="1600" dirty="0" err="1">
                <a:latin typeface="Arial Nova Light" panose="020B0304020202020204" pitchFamily="34" charset="0"/>
              </a:rPr>
              <a:t>увійшли</a:t>
            </a:r>
            <a:r>
              <a:rPr lang="ru-RU" sz="1600" dirty="0">
                <a:latin typeface="Arial Nova Light" panose="020B0304020202020204" pitchFamily="34" charset="0"/>
              </a:rPr>
              <a:t> до </a:t>
            </a:r>
            <a:r>
              <a:rPr lang="ru-RU" sz="1600" dirty="0" err="1">
                <a:latin typeface="Arial Nova Light" panose="020B0304020202020204" pitchFamily="34" charset="0"/>
              </a:rPr>
              <a:t>неї</a:t>
            </a:r>
            <a:r>
              <a:rPr lang="ru-RU" sz="1600" dirty="0">
                <a:latin typeface="Arial Nova Light" panose="020B0304020202020204" pitchFamily="34" charset="0"/>
              </a:rPr>
              <a:t>. 3. </a:t>
            </a:r>
            <a:r>
              <a:rPr lang="ru-RU" sz="1600" dirty="0" err="1">
                <a:latin typeface="Arial Nova Light" panose="020B0304020202020204" pitchFamily="34" charset="0"/>
              </a:rPr>
              <a:t>Визначити</a:t>
            </a:r>
            <a:r>
              <a:rPr lang="ru-RU" sz="1600" dirty="0">
                <a:latin typeface="Arial Nova Light" panose="020B0304020202020204" pitchFamily="34" charset="0"/>
              </a:rPr>
              <a:t> </a:t>
            </a:r>
            <a:r>
              <a:rPr lang="ru-RU" sz="1600" dirty="0" err="1">
                <a:latin typeface="Arial Nova Light" panose="020B0304020202020204" pitchFamily="34" charset="0"/>
              </a:rPr>
              <a:t>власні</a:t>
            </a:r>
            <a:r>
              <a:rPr lang="ru-RU" sz="1600" dirty="0">
                <a:latin typeface="Arial Nova Light" panose="020B0304020202020204" pitchFamily="34" charset="0"/>
              </a:rPr>
              <a:t> </a:t>
            </a:r>
            <a:r>
              <a:rPr lang="ru-RU" sz="1600" dirty="0" err="1">
                <a:latin typeface="Arial Nova Light" panose="020B0304020202020204" pitchFamily="34" charset="0"/>
              </a:rPr>
              <a:t>наукометричні</a:t>
            </a:r>
            <a:r>
              <a:rPr lang="ru-RU" sz="1600" dirty="0">
                <a:latin typeface="Arial Nova Light" panose="020B0304020202020204" pitchFamily="34" charset="0"/>
              </a:rPr>
              <a:t> </a:t>
            </a:r>
            <a:r>
              <a:rPr lang="ru-RU" sz="1600" dirty="0" err="1">
                <a:latin typeface="Arial Nova Light" panose="020B0304020202020204" pitchFamily="34" charset="0"/>
              </a:rPr>
              <a:t>показники</a:t>
            </a:r>
            <a:r>
              <a:rPr lang="ru-RU" sz="1600" dirty="0">
                <a:latin typeface="Arial Nova Light" panose="020B0304020202020204" pitchFamily="34" charset="0"/>
              </a:rPr>
              <a:t> (</a:t>
            </a:r>
            <a:r>
              <a:rPr lang="ru-RU" sz="1600" dirty="0" err="1">
                <a:latin typeface="Arial Nova Light" panose="020B0304020202020204" pitchFamily="34" charset="0"/>
              </a:rPr>
              <a:t>індекс</a:t>
            </a:r>
            <a:r>
              <a:rPr lang="ru-RU" sz="1600" dirty="0">
                <a:latin typeface="Arial Nova Light" panose="020B0304020202020204" pitchFamily="34" charset="0"/>
              </a:rPr>
              <a:t> </a:t>
            </a:r>
            <a:r>
              <a:rPr lang="ru-RU" sz="1600" dirty="0" err="1">
                <a:latin typeface="Arial Nova Light" panose="020B0304020202020204" pitchFamily="34" charset="0"/>
              </a:rPr>
              <a:t>цитованості</a:t>
            </a:r>
            <a:r>
              <a:rPr lang="ru-RU" sz="1600" dirty="0">
                <a:latin typeface="Arial Nova Light" panose="020B0304020202020204" pitchFamily="34" charset="0"/>
              </a:rPr>
              <a:t>, </a:t>
            </a:r>
            <a:r>
              <a:rPr lang="ru-RU" sz="1600" dirty="0" err="1">
                <a:latin typeface="Arial Nova Light" panose="020B0304020202020204" pitchFamily="34" charset="0"/>
              </a:rPr>
              <a:t>індекс</a:t>
            </a:r>
            <a:r>
              <a:rPr lang="ru-RU" sz="1600" dirty="0">
                <a:latin typeface="Arial Nova Light" panose="020B0304020202020204" pitchFamily="34" charset="0"/>
              </a:rPr>
              <a:t> </a:t>
            </a:r>
            <a:r>
              <a:rPr lang="ru-RU" sz="1600" dirty="0" err="1">
                <a:latin typeface="Arial Nova Light" panose="020B0304020202020204" pitchFamily="34" charset="0"/>
              </a:rPr>
              <a:t>Гірша</a:t>
            </a:r>
            <a:r>
              <a:rPr lang="ru-RU" sz="1600" dirty="0">
                <a:latin typeface="Arial Nova Light" panose="020B0304020202020204" pitchFamily="34" charset="0"/>
              </a:rPr>
              <a:t> ). 4. </a:t>
            </a:r>
            <a:r>
              <a:rPr lang="ru-RU" sz="1600" dirty="0" err="1">
                <a:latin typeface="Arial Nova Light" panose="020B0304020202020204" pitchFamily="34" charset="0"/>
              </a:rPr>
              <a:t>Асоціювати</a:t>
            </a:r>
            <a:r>
              <a:rPr lang="ru-RU" sz="1600" dirty="0">
                <a:latin typeface="Arial Nova Light" panose="020B0304020202020204" pitchFamily="34" charset="0"/>
              </a:rPr>
              <a:t> </a:t>
            </a:r>
            <a:r>
              <a:rPr lang="ru-RU" sz="1600" dirty="0" err="1">
                <a:latin typeface="Arial Nova Light" panose="020B0304020202020204" pitchFamily="34" charset="0"/>
              </a:rPr>
              <a:t>свій</a:t>
            </a:r>
            <a:r>
              <a:rPr lang="ru-RU" sz="1600" dirty="0">
                <a:latin typeface="Arial Nova Light" panose="020B0304020202020204" pitchFamily="34" charset="0"/>
              </a:rPr>
              <a:t> </a:t>
            </a:r>
            <a:r>
              <a:rPr lang="ru-RU" sz="1600" dirty="0" err="1">
                <a:latin typeface="Arial Nova Light" panose="020B0304020202020204" pitchFamily="34" charset="0"/>
              </a:rPr>
              <a:t>профіль</a:t>
            </a:r>
            <a:r>
              <a:rPr lang="ru-RU" sz="1600" dirty="0">
                <a:latin typeface="Arial Nova Light" panose="020B0304020202020204" pitchFamily="34" charset="0"/>
              </a:rPr>
              <a:t> з </a:t>
            </a:r>
            <a:r>
              <a:rPr lang="en-US" sz="1600" dirty="0">
                <a:latin typeface="Arial Nova Light" panose="020B0304020202020204" pitchFamily="34" charset="0"/>
              </a:rPr>
              <a:t>ORCID.</a:t>
            </a:r>
            <a:endParaRPr lang="ru-UA" sz="1600" dirty="0">
              <a:latin typeface="Arial Nova Light" panose="020B030402020202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DB52305-1F87-BFE8-A791-8B72A13696CC}"/>
              </a:ext>
            </a:extLst>
          </p:cNvPr>
          <p:cNvSpPr txBox="1"/>
          <p:nvPr/>
        </p:nvSpPr>
        <p:spPr>
          <a:xfrm>
            <a:off x="677334" y="4044796"/>
            <a:ext cx="610164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hlinkClick r:id="rId2"/>
              </a:rPr>
              <a:t>Web of Science </a:t>
            </a:r>
            <a:r>
              <a:rPr lang="en-US" dirty="0" err="1">
                <a:hlinkClick r:id="rId2"/>
              </a:rPr>
              <a:t>ResearcherID</a:t>
            </a:r>
            <a:r>
              <a:rPr lang="en-US" dirty="0">
                <a:hlinkClick r:id="rId2"/>
              </a:rPr>
              <a:t> (clarivate.com)</a:t>
            </a:r>
            <a:endParaRPr lang="LID4096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680AD4C-7EED-452D-FB07-1A5FEAC225CA}"/>
              </a:ext>
            </a:extLst>
          </p:cNvPr>
          <p:cNvSpPr txBox="1"/>
          <p:nvPr/>
        </p:nvSpPr>
        <p:spPr>
          <a:xfrm>
            <a:off x="644122" y="4610080"/>
            <a:ext cx="610164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hlinkClick r:id="rId3"/>
              </a:rPr>
              <a:t>Create &amp; Manage Your Academic Researcher Profile | Clarivate</a:t>
            </a:r>
            <a:endParaRPr lang="LID4096" dirty="0"/>
          </a:p>
        </p:txBody>
      </p:sp>
    </p:spTree>
    <p:extLst>
      <p:ext uri="{BB962C8B-B14F-4D97-AF65-F5344CB8AC3E}">
        <p14:creationId xmlns:p14="http://schemas.microsoft.com/office/powerpoint/2010/main" val="58218156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CC694CF-CC13-5447-5418-DCC1813410E1}"/>
              </a:ext>
            </a:extLst>
          </p:cNvPr>
          <p:cNvSpPr txBox="1"/>
          <p:nvPr/>
        </p:nvSpPr>
        <p:spPr>
          <a:xfrm>
            <a:off x="812802" y="1450540"/>
            <a:ext cx="8301701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uk-UA" b="1" dirty="0">
                <a:solidFill>
                  <a:srgbClr val="222222"/>
                </a:solidFill>
                <a:latin typeface="Arimo"/>
              </a:rPr>
              <a:t>Н</a:t>
            </a:r>
            <a:r>
              <a:rPr lang="uk-UA" b="1" i="0" dirty="0">
                <a:solidFill>
                  <a:srgbClr val="222222"/>
                </a:solidFill>
                <a:effectLst/>
                <a:latin typeface="Arimo"/>
              </a:rPr>
              <a:t>ещодавно алгоритми реєстрації </a:t>
            </a:r>
            <a:r>
              <a:rPr lang="en-US" b="1" i="0" dirty="0">
                <a:solidFill>
                  <a:srgbClr val="222222"/>
                </a:solidFill>
                <a:effectLst/>
                <a:latin typeface="Arimo"/>
              </a:rPr>
              <a:t>Researcher</a:t>
            </a:r>
            <a:r>
              <a:rPr lang="en-US" b="0" i="0" dirty="0">
                <a:solidFill>
                  <a:srgbClr val="222222"/>
                </a:solidFill>
                <a:effectLst/>
                <a:latin typeface="Arimo"/>
              </a:rPr>
              <a:t> </a:t>
            </a:r>
            <a:r>
              <a:rPr lang="en-US" b="1" i="0" dirty="0">
                <a:solidFill>
                  <a:srgbClr val="222222"/>
                </a:solidFill>
                <a:effectLst/>
                <a:latin typeface="Arimo"/>
              </a:rPr>
              <a:t>ID </a:t>
            </a:r>
            <a:r>
              <a:rPr lang="uk-UA" b="1" i="0" dirty="0">
                <a:solidFill>
                  <a:srgbClr val="222222"/>
                </a:solidFill>
                <a:effectLst/>
                <a:latin typeface="Arimo"/>
              </a:rPr>
              <a:t>змінилися. Якщо раніше створити профіль можна було за допомогою</a:t>
            </a:r>
            <a:r>
              <a:rPr lang="uk-UA" b="1" i="0" u="none" strike="noStrike" dirty="0">
                <a:solidFill>
                  <a:srgbClr val="008000"/>
                </a:solidFill>
                <a:effectLst/>
                <a:latin typeface="Arimo"/>
                <a:hlinkClick r:id="rId2"/>
              </a:rPr>
              <a:t> </a:t>
            </a:r>
            <a:r>
              <a:rPr lang="en-US" b="1" i="0" u="none" strike="noStrike" dirty="0" err="1">
                <a:solidFill>
                  <a:srgbClr val="008000"/>
                </a:solidFill>
                <a:effectLst/>
                <a:latin typeface="Arimo"/>
                <a:hlinkClick r:id="rId2"/>
              </a:rPr>
              <a:t>Publons</a:t>
            </a:r>
            <a:r>
              <a:rPr lang="en-US" b="1" i="0" dirty="0">
                <a:solidFill>
                  <a:srgbClr val="222222"/>
                </a:solidFill>
                <a:effectLst/>
                <a:latin typeface="Arimo"/>
              </a:rPr>
              <a:t>, </a:t>
            </a:r>
            <a:r>
              <a:rPr lang="uk-UA" b="1" i="0" dirty="0">
                <a:solidFill>
                  <a:srgbClr val="222222"/>
                </a:solidFill>
                <a:effectLst/>
                <a:latin typeface="Arimo"/>
              </a:rPr>
              <a:t>то сьогодні цей сервіс інтегрований в особистий профіль вченого </a:t>
            </a:r>
            <a:r>
              <a:rPr lang="en-US" b="1" i="0" dirty="0">
                <a:solidFill>
                  <a:srgbClr val="222222"/>
                </a:solidFill>
                <a:effectLst/>
                <a:latin typeface="Arimo"/>
              </a:rPr>
              <a:t>Web</a:t>
            </a:r>
            <a:r>
              <a:rPr lang="en-US" b="0" i="0" dirty="0">
                <a:solidFill>
                  <a:srgbClr val="222222"/>
                </a:solidFill>
                <a:effectLst/>
                <a:latin typeface="Arimo"/>
              </a:rPr>
              <a:t> </a:t>
            </a:r>
            <a:r>
              <a:rPr lang="en-US" b="1" i="0" dirty="0">
                <a:solidFill>
                  <a:srgbClr val="222222"/>
                </a:solidFill>
                <a:effectLst/>
                <a:latin typeface="Arimo"/>
              </a:rPr>
              <a:t>of</a:t>
            </a:r>
            <a:r>
              <a:rPr lang="en-US" b="0" i="0" dirty="0">
                <a:solidFill>
                  <a:srgbClr val="222222"/>
                </a:solidFill>
                <a:effectLst/>
                <a:latin typeface="Arimo"/>
              </a:rPr>
              <a:t> </a:t>
            </a:r>
            <a:r>
              <a:rPr lang="en-US" b="1" i="0" dirty="0">
                <a:solidFill>
                  <a:srgbClr val="222222"/>
                </a:solidFill>
                <a:effectLst/>
                <a:latin typeface="Arimo"/>
              </a:rPr>
              <a:t>Science. </a:t>
            </a:r>
            <a:endParaRPr lang="uk-UA" b="1" i="0" dirty="0">
              <a:solidFill>
                <a:srgbClr val="222222"/>
              </a:solidFill>
              <a:effectLst/>
              <a:latin typeface="Arimo"/>
            </a:endParaRPr>
          </a:p>
          <a:p>
            <a:endParaRPr lang="en-US" b="1" i="0" dirty="0">
              <a:solidFill>
                <a:srgbClr val="222222"/>
              </a:solidFill>
              <a:effectLst/>
              <a:latin typeface="Arimo"/>
            </a:endParaRPr>
          </a:p>
          <a:p>
            <a:r>
              <a:rPr lang="uk-UA" dirty="0">
                <a:solidFill>
                  <a:srgbClr val="222222"/>
                </a:solidFill>
                <a:latin typeface="Arimo"/>
              </a:rPr>
              <a:t>Даний профіль дозволяє вести облік не лише публікацій, а й рецензій та редакторської діяльності</a:t>
            </a:r>
            <a:endParaRPr lang="en-US" dirty="0">
              <a:solidFill>
                <a:srgbClr val="222222"/>
              </a:solidFill>
              <a:latin typeface="Arimo"/>
            </a:endParaRPr>
          </a:p>
        </p:txBody>
      </p:sp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51B66016-ACA3-9D48-F9CE-1852A2C14A88}"/>
              </a:ext>
            </a:extLst>
          </p:cNvPr>
          <p:cNvSpPr txBox="1">
            <a:spLocks/>
          </p:cNvSpPr>
          <p:nvPr/>
        </p:nvSpPr>
        <p:spPr>
          <a:xfrm>
            <a:off x="812802" y="626533"/>
            <a:ext cx="8596668" cy="66472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uk-UA" dirty="0"/>
              <a:t>Як створити </a:t>
            </a:r>
            <a:r>
              <a:rPr lang="en-US" dirty="0"/>
              <a:t>Researcher ID</a:t>
            </a:r>
            <a:endParaRPr lang="ru-UA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73C2180-F15C-1D27-6AAC-654B378B5AA9}"/>
              </a:ext>
            </a:extLst>
          </p:cNvPr>
          <p:cNvSpPr txBox="1"/>
          <p:nvPr/>
        </p:nvSpPr>
        <p:spPr>
          <a:xfrm>
            <a:off x="714479" y="3364150"/>
            <a:ext cx="610164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hlinkClick r:id="rId3"/>
              </a:rPr>
              <a:t>Create &amp; Manage Your Academic Researcher Profile | Clarivate</a:t>
            </a:r>
            <a:endParaRPr lang="LID4096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2837B86-549F-FDCA-CC16-CEA755DE6079}"/>
              </a:ext>
            </a:extLst>
          </p:cNvPr>
          <p:cNvSpPr txBox="1"/>
          <p:nvPr/>
        </p:nvSpPr>
        <p:spPr>
          <a:xfrm>
            <a:off x="714479" y="5039345"/>
            <a:ext cx="830170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222222"/>
                </a:solidFill>
                <a:latin typeface="Arimo"/>
                <a:hlinkClick r:id="rId4"/>
              </a:rPr>
              <a:t>https://www.youtube.com/watch?v=IlJhk4pqsgw&amp;t=5s</a:t>
            </a:r>
            <a:endParaRPr lang="en-US" dirty="0">
              <a:solidFill>
                <a:srgbClr val="222222"/>
              </a:solidFill>
              <a:latin typeface="Arimo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65085BD-3CF6-8C37-B071-FC11BA4D1831}"/>
              </a:ext>
            </a:extLst>
          </p:cNvPr>
          <p:cNvSpPr txBox="1"/>
          <p:nvPr/>
        </p:nvSpPr>
        <p:spPr>
          <a:xfrm>
            <a:off x="714479" y="5644857"/>
            <a:ext cx="830170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222222"/>
                </a:solidFill>
                <a:latin typeface="Arimo"/>
                <a:hlinkClick r:id="rId5"/>
              </a:rPr>
              <a:t>https://www.youtube.com/watch?v=DY5pKmGEEUE</a:t>
            </a:r>
            <a:endParaRPr lang="en-US" dirty="0">
              <a:solidFill>
                <a:srgbClr val="222222"/>
              </a:solidFill>
              <a:latin typeface="Arimo"/>
            </a:endParaRPr>
          </a:p>
        </p:txBody>
      </p:sp>
    </p:spTree>
    <p:extLst>
      <p:ext uri="{BB962C8B-B14F-4D97-AF65-F5344CB8AC3E}">
        <p14:creationId xmlns:p14="http://schemas.microsoft.com/office/powerpoint/2010/main" val="314200494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E43F65A1-EF32-425E-ABB6-2353D7BA9214}"/>
              </a:ext>
            </a:extLst>
          </p:cNvPr>
          <p:cNvSpPr txBox="1"/>
          <p:nvPr/>
        </p:nvSpPr>
        <p:spPr>
          <a:xfrm>
            <a:off x="677334" y="1332637"/>
            <a:ext cx="8710506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600" dirty="0" err="1">
                <a:latin typeface="Arial Nova Light" panose="020B0304020202020204" pitchFamily="34" charset="0"/>
              </a:rPr>
              <a:t>Пошукова</a:t>
            </a:r>
            <a:r>
              <a:rPr lang="ru-RU" sz="1600" dirty="0">
                <a:latin typeface="Arial Nova Light" panose="020B0304020202020204" pitchFamily="34" charset="0"/>
              </a:rPr>
              <a:t> система і </a:t>
            </a:r>
            <a:r>
              <a:rPr lang="ru-RU" sz="1600" dirty="0" err="1">
                <a:latin typeface="Arial Nova Light" panose="020B0304020202020204" pitchFamily="34" charset="0"/>
              </a:rPr>
              <a:t>некомерційна</a:t>
            </a:r>
            <a:r>
              <a:rPr lang="ru-RU" sz="1600" dirty="0">
                <a:latin typeface="Arial Nova Light" panose="020B0304020202020204" pitchFamily="34" charset="0"/>
              </a:rPr>
              <a:t> </a:t>
            </a:r>
            <a:r>
              <a:rPr lang="ru-RU" sz="1600" dirty="0" err="1">
                <a:latin typeface="Arial Nova Light" panose="020B0304020202020204" pitchFamily="34" charset="0"/>
              </a:rPr>
              <a:t>бібліометрична</a:t>
            </a:r>
            <a:r>
              <a:rPr lang="ru-RU" sz="1600" dirty="0">
                <a:latin typeface="Arial Nova Light" panose="020B0304020202020204" pitchFamily="34" charset="0"/>
              </a:rPr>
              <a:t> база </a:t>
            </a:r>
            <a:r>
              <a:rPr lang="ru-RU" sz="1600" dirty="0" err="1">
                <a:latin typeface="Arial Nova Light" panose="020B0304020202020204" pitchFamily="34" charset="0"/>
              </a:rPr>
              <a:t>даних</a:t>
            </a:r>
            <a:r>
              <a:rPr lang="ru-RU" sz="1600" dirty="0">
                <a:latin typeface="Arial Nova Light" panose="020B0304020202020204" pitchFamily="34" charset="0"/>
              </a:rPr>
              <a:t>, </a:t>
            </a:r>
            <a:r>
              <a:rPr lang="ru-RU" sz="1600" dirty="0" err="1">
                <a:latin typeface="Arial Nova Light" panose="020B0304020202020204" pitchFamily="34" charset="0"/>
              </a:rPr>
              <a:t>що</a:t>
            </a:r>
            <a:r>
              <a:rPr lang="ru-RU" sz="1600" dirty="0">
                <a:latin typeface="Arial Nova Light" panose="020B0304020202020204" pitchFamily="34" charset="0"/>
              </a:rPr>
              <a:t> </a:t>
            </a:r>
            <a:r>
              <a:rPr lang="ru-RU" sz="1600" dirty="0" err="1">
                <a:latin typeface="Arial Nova Light" panose="020B0304020202020204" pitchFamily="34" charset="0"/>
              </a:rPr>
              <a:t>індексує</a:t>
            </a:r>
            <a:r>
              <a:rPr lang="ru-RU" sz="1600" dirty="0">
                <a:latin typeface="Arial Nova Light" panose="020B0304020202020204" pitchFamily="34" charset="0"/>
              </a:rPr>
              <a:t> </a:t>
            </a:r>
            <a:r>
              <a:rPr lang="ru-RU" sz="1600" dirty="0" err="1">
                <a:latin typeface="Arial Nova Light" panose="020B0304020202020204" pitchFamily="34" charset="0"/>
              </a:rPr>
              <a:t>наукові</a:t>
            </a:r>
            <a:r>
              <a:rPr lang="ru-RU" sz="1600" dirty="0">
                <a:latin typeface="Arial Nova Light" panose="020B0304020202020204" pitchFamily="34" charset="0"/>
              </a:rPr>
              <a:t> </a:t>
            </a:r>
            <a:r>
              <a:rPr lang="ru-RU" sz="1600" dirty="0" err="1">
                <a:latin typeface="Arial Nova Light" panose="020B0304020202020204" pitchFamily="34" charset="0"/>
              </a:rPr>
              <a:t>публікації</a:t>
            </a:r>
            <a:r>
              <a:rPr lang="ru-RU" sz="1600" dirty="0">
                <a:latin typeface="Arial Nova Light" panose="020B0304020202020204" pitchFamily="34" charset="0"/>
              </a:rPr>
              <a:t> та наводить </a:t>
            </a:r>
            <a:r>
              <a:rPr lang="ru-RU" sz="1600" dirty="0" err="1">
                <a:latin typeface="Arial Nova Light" panose="020B0304020202020204" pitchFamily="34" charset="0"/>
              </a:rPr>
              <a:t>дані</a:t>
            </a:r>
            <a:r>
              <a:rPr lang="ru-RU" sz="1600" dirty="0">
                <a:latin typeface="Arial Nova Light" panose="020B0304020202020204" pitchFamily="34" charset="0"/>
              </a:rPr>
              <a:t> про </a:t>
            </a:r>
            <a:r>
              <a:rPr lang="ru-RU" sz="1600" dirty="0" err="1">
                <a:latin typeface="Arial Nova Light" panose="020B0304020202020204" pitchFamily="34" charset="0"/>
              </a:rPr>
              <a:t>їх</a:t>
            </a:r>
            <a:r>
              <a:rPr lang="ru-RU" sz="1600" dirty="0">
                <a:latin typeface="Arial Nova Light" panose="020B0304020202020204" pitchFamily="34" charset="0"/>
              </a:rPr>
              <a:t> </a:t>
            </a:r>
            <a:r>
              <a:rPr lang="ru-RU" sz="1600" dirty="0" err="1">
                <a:latin typeface="Arial Nova Light" panose="020B0304020202020204" pitchFamily="34" charset="0"/>
              </a:rPr>
              <a:t>цитування</a:t>
            </a:r>
            <a:r>
              <a:rPr lang="ru-RU" sz="1600" dirty="0">
                <a:latin typeface="Arial Nova Light" panose="020B0304020202020204" pitchFamily="34" charset="0"/>
              </a:rPr>
              <a:t>. </a:t>
            </a:r>
            <a:r>
              <a:rPr lang="uk-UA" sz="1600" dirty="0">
                <a:latin typeface="Arial Nova Light" panose="020B0304020202020204" pitchFamily="34" charset="0"/>
              </a:rPr>
              <a:t>Є</a:t>
            </a:r>
            <a:r>
              <a:rPr lang="ru-RU" sz="1600" b="0" i="0" dirty="0">
                <a:effectLst/>
                <a:latin typeface="Arial Nova Light" panose="020B0304020202020204" pitchFamily="34" charset="0"/>
              </a:rPr>
              <a:t> </a:t>
            </a:r>
            <a:r>
              <a:rPr lang="ru-RU" sz="1600" b="0" i="0" dirty="0" err="1">
                <a:effectLst/>
                <a:latin typeface="Arial Nova Light" panose="020B0304020202020204" pitchFamily="34" charset="0"/>
              </a:rPr>
              <a:t>складовою</a:t>
            </a:r>
            <a:r>
              <a:rPr lang="ru-RU" sz="1600" b="0" i="0" dirty="0">
                <a:effectLst/>
                <a:latin typeface="Arial Nova Light" panose="020B0304020202020204" pitchFamily="34" charset="0"/>
              </a:rPr>
              <a:t> </a:t>
            </a:r>
            <a:r>
              <a:rPr lang="ru-RU" sz="1600" b="0" i="0" dirty="0" err="1">
                <a:effectLst/>
                <a:latin typeface="Arial Nova Light" panose="020B0304020202020204" pitchFamily="34" charset="0"/>
              </a:rPr>
              <a:t>частиною</a:t>
            </a:r>
            <a:r>
              <a:rPr lang="ru-RU" sz="1600" b="0" i="0" dirty="0">
                <a:effectLst/>
                <a:latin typeface="Arial Nova Light" panose="020B0304020202020204" pitchFamily="34" charset="0"/>
              </a:rPr>
              <a:t> браузера </a:t>
            </a:r>
            <a:r>
              <a:rPr lang="en-US" sz="1600" b="0" i="0" dirty="0">
                <a:effectLst/>
                <a:latin typeface="Arial Nova Light" panose="020B0304020202020204" pitchFamily="34" charset="0"/>
              </a:rPr>
              <a:t>Google Chrome </a:t>
            </a:r>
            <a:r>
              <a:rPr lang="ru-RU" sz="1600" b="0" i="0" dirty="0">
                <a:effectLst/>
                <a:latin typeface="Arial Nova Light" panose="020B0304020202020204" pitchFamily="34" charset="0"/>
              </a:rPr>
              <a:t>і </a:t>
            </a:r>
            <a:r>
              <a:rPr lang="ru-RU" sz="1600" b="0" i="0" dirty="0" err="1">
                <a:effectLst/>
                <a:latin typeface="Arial Nova Light" panose="020B0304020202020204" pitchFamily="34" charset="0"/>
              </a:rPr>
              <a:t>підтримується</a:t>
            </a:r>
            <a:r>
              <a:rPr lang="ru-RU" sz="1600" b="0" i="0" dirty="0">
                <a:effectLst/>
                <a:latin typeface="Arial Nova Light" panose="020B0304020202020204" pitchFamily="34" charset="0"/>
              </a:rPr>
              <a:t> </a:t>
            </a:r>
            <a:r>
              <a:rPr lang="ru-RU" sz="1600" b="0" i="0" dirty="0" err="1">
                <a:effectLst/>
                <a:latin typeface="Arial Nova Light" panose="020B0304020202020204" pitchFamily="34" charset="0"/>
              </a:rPr>
              <a:t>компанією</a:t>
            </a:r>
            <a:r>
              <a:rPr lang="ru-RU" sz="1600" b="0" i="0" dirty="0">
                <a:effectLst/>
                <a:latin typeface="Arial Nova Light" panose="020B0304020202020204" pitchFamily="34" charset="0"/>
              </a:rPr>
              <a:t> </a:t>
            </a:r>
            <a:r>
              <a:rPr lang="en-US" sz="1600" b="0" i="0" dirty="0">
                <a:effectLst/>
                <a:latin typeface="Arial Nova Light" panose="020B0304020202020204" pitchFamily="34" charset="0"/>
              </a:rPr>
              <a:t>Google. </a:t>
            </a:r>
            <a:endParaRPr lang="ru-UA" sz="1600" dirty="0">
              <a:latin typeface="Arial Nova Light" panose="020B0304020202020204" pitchFamily="34" charset="0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46CDA5FB-5036-423C-A79B-11A5C196E24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8802" y="3660851"/>
            <a:ext cx="4275003" cy="2187677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3C64706-3A9F-4FFB-855A-1634631AF23B}"/>
              </a:ext>
            </a:extLst>
          </p:cNvPr>
          <p:cNvSpPr txBox="1"/>
          <p:nvPr/>
        </p:nvSpPr>
        <p:spPr>
          <a:xfrm>
            <a:off x="677334" y="2558852"/>
            <a:ext cx="9005146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600" dirty="0">
                <a:latin typeface="Arial Nova Light" panose="020B0304020202020204" pitchFamily="34" charset="0"/>
              </a:rPr>
              <a:t>У </a:t>
            </a:r>
            <a:r>
              <a:rPr lang="ru-RU" sz="1600" dirty="0" err="1">
                <a:latin typeface="Arial Nova Light" panose="020B0304020202020204" pitchFamily="34" charset="0"/>
              </a:rPr>
              <a:t>порівнянні</a:t>
            </a:r>
            <a:r>
              <a:rPr lang="ru-RU" sz="1600" dirty="0">
                <a:latin typeface="Arial Nova Light" panose="020B0304020202020204" pitchFamily="34" charset="0"/>
              </a:rPr>
              <a:t> з </a:t>
            </a:r>
            <a:r>
              <a:rPr lang="ru-RU" sz="1600" dirty="0" err="1">
                <a:latin typeface="Arial Nova Light" panose="020B0304020202020204" pitchFamily="34" charset="0"/>
              </a:rPr>
              <a:t>іншими</a:t>
            </a:r>
            <a:r>
              <a:rPr lang="ru-RU" sz="1600" dirty="0">
                <a:latin typeface="Arial Nova Light" panose="020B0304020202020204" pitchFamily="34" charset="0"/>
              </a:rPr>
              <a:t> </a:t>
            </a:r>
            <a:r>
              <a:rPr lang="ru-RU" sz="1600" dirty="0" err="1">
                <a:latin typeface="Arial Nova Light" panose="020B0304020202020204" pitchFamily="34" charset="0"/>
              </a:rPr>
              <a:t>безкоштовними</a:t>
            </a:r>
            <a:r>
              <a:rPr lang="ru-RU" sz="1600" dirty="0">
                <a:latin typeface="Arial Nova Light" panose="020B0304020202020204" pitchFamily="34" charset="0"/>
              </a:rPr>
              <a:t> і </a:t>
            </a:r>
            <a:r>
              <a:rPr lang="ru-RU" sz="1600" dirty="0" err="1">
                <a:latin typeface="Arial Nova Light" panose="020B0304020202020204" pitchFamily="34" charset="0"/>
              </a:rPr>
              <a:t>комерційними</a:t>
            </a:r>
            <a:r>
              <a:rPr lang="ru-RU" sz="1600" dirty="0">
                <a:latin typeface="Arial Nova Light" panose="020B0304020202020204" pitchFamily="34" charset="0"/>
              </a:rPr>
              <a:t> </a:t>
            </a:r>
            <a:r>
              <a:rPr lang="ru-RU" sz="1600" dirty="0" err="1">
                <a:latin typeface="Arial Nova Light" panose="020B0304020202020204" pitchFamily="34" charset="0"/>
              </a:rPr>
              <a:t>сервісами</a:t>
            </a:r>
            <a:r>
              <a:rPr lang="ru-RU" sz="1600" dirty="0">
                <a:latin typeface="Arial Nova Light" panose="020B0304020202020204" pitchFamily="34" charset="0"/>
              </a:rPr>
              <a:t> такого типу</a:t>
            </a:r>
            <a:r>
              <a:rPr lang="en-US" sz="1600" dirty="0">
                <a:latin typeface="Arial Nova Light" panose="020B0304020202020204" pitchFamily="34" charset="0"/>
              </a:rPr>
              <a:t>  (Scopus (Elsevier), Web of Science (Thomson ISI) </a:t>
            </a:r>
            <a:r>
              <a:rPr lang="ru-RU" sz="1600" dirty="0">
                <a:latin typeface="Arial Nova Light" panose="020B0304020202020204" pitchFamily="34" charset="0"/>
              </a:rPr>
              <a:t>та </a:t>
            </a:r>
            <a:r>
              <a:rPr lang="ru-RU" sz="1600" dirty="0" err="1">
                <a:latin typeface="Arial Nova Light" panose="020B0304020202020204" pitchFamily="34" charset="0"/>
              </a:rPr>
              <a:t>ін</a:t>
            </a:r>
            <a:r>
              <a:rPr lang="ru-RU" sz="1600" dirty="0">
                <a:latin typeface="Arial Nova Light" panose="020B0304020202020204" pitchFamily="34" charset="0"/>
              </a:rPr>
              <a:t>.) </a:t>
            </a:r>
            <a:r>
              <a:rPr lang="en-US" sz="1600" dirty="0">
                <a:latin typeface="Arial Nova Light" panose="020B0304020202020204" pitchFamily="34" charset="0"/>
              </a:rPr>
              <a:t>Google </a:t>
            </a:r>
            <a:r>
              <a:rPr lang="ru-RU" sz="1600" dirty="0" err="1">
                <a:latin typeface="Arial Nova Light" panose="020B0304020202020204" pitchFamily="34" charset="0"/>
              </a:rPr>
              <a:t>Академія</a:t>
            </a:r>
            <a:r>
              <a:rPr lang="ru-RU" sz="1600" dirty="0">
                <a:latin typeface="Arial Nova Light" panose="020B0304020202020204" pitchFamily="34" charset="0"/>
              </a:rPr>
              <a:t> </a:t>
            </a:r>
            <a:r>
              <a:rPr lang="ru-RU" sz="1600" dirty="0" err="1">
                <a:latin typeface="Arial Nova Light" panose="020B0304020202020204" pitchFamily="34" charset="0"/>
              </a:rPr>
              <a:t>спирається</a:t>
            </a:r>
            <a:r>
              <a:rPr lang="ru-RU" sz="1600" dirty="0">
                <a:latin typeface="Arial Nova Light" panose="020B0304020202020204" pitchFamily="34" charset="0"/>
              </a:rPr>
              <a:t> на </a:t>
            </a:r>
            <a:r>
              <a:rPr lang="ru-RU" sz="1600" dirty="0" err="1">
                <a:latin typeface="Arial Nova Light" panose="020B0304020202020204" pitchFamily="34" charset="0"/>
              </a:rPr>
              <a:t>більшу</a:t>
            </a:r>
            <a:r>
              <a:rPr lang="ru-RU" sz="1600" dirty="0">
                <a:latin typeface="Arial Nova Light" panose="020B0304020202020204" pitchFamily="34" charset="0"/>
              </a:rPr>
              <a:t> базу </a:t>
            </a:r>
            <a:r>
              <a:rPr lang="ru-RU" sz="1600" dirty="0" err="1">
                <a:latin typeface="Arial Nova Light" panose="020B0304020202020204" pitchFamily="34" charset="0"/>
              </a:rPr>
              <a:t>даних</a:t>
            </a:r>
            <a:r>
              <a:rPr lang="ru-RU" sz="1600" dirty="0">
                <a:latin typeface="Arial Nova Light" panose="020B0304020202020204" pitchFamily="34" charset="0"/>
              </a:rPr>
              <a:t> </a:t>
            </a:r>
            <a:r>
              <a:rPr lang="ru-RU" sz="1600" dirty="0" err="1">
                <a:latin typeface="Arial Nova Light" panose="020B0304020202020204" pitchFamily="34" charset="0"/>
              </a:rPr>
              <a:t>наукових</a:t>
            </a:r>
            <a:r>
              <a:rPr lang="ru-RU" sz="1600" dirty="0">
                <a:latin typeface="Arial Nova Light" panose="020B0304020202020204" pitchFamily="34" charset="0"/>
              </a:rPr>
              <a:t> </a:t>
            </a:r>
            <a:r>
              <a:rPr lang="ru-RU" sz="1600" dirty="0" err="1">
                <a:latin typeface="Arial Nova Light" panose="020B0304020202020204" pitchFamily="34" charset="0"/>
              </a:rPr>
              <a:t>часописів</a:t>
            </a:r>
            <a:r>
              <a:rPr lang="ru-RU" sz="1600" dirty="0">
                <a:latin typeface="Arial Nova Light" panose="020B0304020202020204" pitchFamily="34" charset="0"/>
              </a:rPr>
              <a:t>, у </a:t>
            </a:r>
            <a:r>
              <a:rPr lang="ru-RU" sz="1600" dirty="0" err="1">
                <a:latin typeface="Arial Nova Light" panose="020B0304020202020204" pitchFamily="34" charset="0"/>
              </a:rPr>
              <a:t>більшій</a:t>
            </a:r>
            <a:r>
              <a:rPr lang="ru-RU" sz="1600" dirty="0">
                <a:latin typeface="Arial Nova Light" panose="020B0304020202020204" pitchFamily="34" charset="0"/>
              </a:rPr>
              <a:t> </a:t>
            </a:r>
            <a:r>
              <a:rPr lang="ru-RU" sz="1600" dirty="0" err="1">
                <a:latin typeface="Arial Nova Light" panose="020B0304020202020204" pitchFamily="34" charset="0"/>
              </a:rPr>
              <a:t>кількості</a:t>
            </a:r>
            <a:r>
              <a:rPr lang="ru-RU" sz="1600" dirty="0">
                <a:latin typeface="Arial Nova Light" panose="020B0304020202020204" pitchFamily="34" charset="0"/>
              </a:rPr>
              <a:t> </a:t>
            </a:r>
            <a:r>
              <a:rPr lang="ru-RU" sz="1600" dirty="0" err="1">
                <a:latin typeface="Arial Nova Light" panose="020B0304020202020204" pitchFamily="34" charset="0"/>
              </a:rPr>
              <a:t>мов</a:t>
            </a:r>
            <a:r>
              <a:rPr lang="ru-RU" sz="1600" dirty="0">
                <a:latin typeface="Arial Nova Light" panose="020B0304020202020204" pitchFamily="34" charset="0"/>
              </a:rPr>
              <a:t>. Тому </a:t>
            </a:r>
            <a:r>
              <a:rPr lang="en-US" sz="1600" dirty="0">
                <a:latin typeface="Arial Nova Light" panose="020B0304020202020204" pitchFamily="34" charset="0"/>
              </a:rPr>
              <a:t>Google </a:t>
            </a:r>
            <a:r>
              <a:rPr lang="ru-RU" sz="1600" dirty="0" err="1">
                <a:latin typeface="Arial Nova Light" panose="020B0304020202020204" pitchFamily="34" charset="0"/>
              </a:rPr>
              <a:t>Академія</a:t>
            </a:r>
            <a:r>
              <a:rPr lang="ru-RU" sz="1600" dirty="0">
                <a:latin typeface="Arial Nova Light" panose="020B0304020202020204" pitchFamily="34" charset="0"/>
              </a:rPr>
              <a:t> часто </a:t>
            </a:r>
            <a:r>
              <a:rPr lang="ru-RU" sz="1600" dirty="0" err="1">
                <a:latin typeface="Arial Nova Light" panose="020B0304020202020204" pitchFamily="34" charset="0"/>
              </a:rPr>
              <a:t>знаходить</a:t>
            </a:r>
            <a:r>
              <a:rPr lang="ru-RU" sz="1600" dirty="0">
                <a:latin typeface="Arial Nova Light" panose="020B0304020202020204" pitchFamily="34" charset="0"/>
              </a:rPr>
              <a:t> </a:t>
            </a:r>
            <a:r>
              <a:rPr lang="ru-RU" sz="1600" dirty="0" err="1">
                <a:latin typeface="Arial Nova Light" panose="020B0304020202020204" pitchFamily="34" charset="0"/>
              </a:rPr>
              <a:t>більше</a:t>
            </a:r>
            <a:r>
              <a:rPr lang="ru-RU" sz="1600" dirty="0">
                <a:latin typeface="Arial Nova Light" panose="020B0304020202020204" pitchFamily="34" charset="0"/>
              </a:rPr>
              <a:t> </a:t>
            </a:r>
            <a:r>
              <a:rPr lang="ru-RU" sz="1600" dirty="0" err="1">
                <a:latin typeface="Arial Nova Light" panose="020B0304020202020204" pitchFamily="34" charset="0"/>
              </a:rPr>
              <a:t>цитувань</a:t>
            </a:r>
            <a:endParaRPr lang="ru-UA" sz="1600" dirty="0">
              <a:latin typeface="Arial Nova Light" panose="020B0304020202020204" pitchFamily="34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5D995CE-E795-ACEF-690A-A4570302E4C8}"/>
              </a:ext>
            </a:extLst>
          </p:cNvPr>
          <p:cNvSpPr txBox="1"/>
          <p:nvPr/>
        </p:nvSpPr>
        <p:spPr>
          <a:xfrm>
            <a:off x="5545393" y="3943667"/>
            <a:ext cx="4357511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hlinkClick r:id="rId3"/>
              </a:rPr>
              <a:t>Using Google Scholar and other Google resources for education (youtube.com)</a:t>
            </a:r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>
                <a:hlinkClick r:id="rId4"/>
              </a:rPr>
              <a:t>https://scholar.google.com/</a:t>
            </a:r>
            <a:endParaRPr lang="LID4096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2F6A05E1-21F0-898F-C5A6-240668F6E92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5915" y="433927"/>
            <a:ext cx="4526672" cy="7011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966760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5201EDA-91D6-4749-8A27-6EFC9149E2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539280"/>
            <a:ext cx="8596668" cy="538480"/>
          </a:xfrm>
        </p:spPr>
        <p:txBody>
          <a:bodyPr>
            <a:normAutofit fontScale="90000"/>
          </a:bodyPr>
          <a:lstStyle/>
          <a:p>
            <a:r>
              <a:rPr lang="uk-UA" b="0" i="0" dirty="0">
                <a:solidFill>
                  <a:schemeClr val="bg2">
                    <a:lumMod val="50000"/>
                  </a:schemeClr>
                </a:solidFill>
                <a:effectLst/>
                <a:latin typeface="Linux Libertine"/>
              </a:rPr>
              <a:t>Профіль в</a:t>
            </a:r>
            <a:endParaRPr lang="ru-UA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3799239-162F-47D9-8EB8-CF8C0C257550}"/>
              </a:ext>
            </a:extLst>
          </p:cNvPr>
          <p:cNvSpPr txBox="1"/>
          <p:nvPr/>
        </p:nvSpPr>
        <p:spPr>
          <a:xfrm>
            <a:off x="378460" y="1471397"/>
            <a:ext cx="9730740" cy="233910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600" dirty="0">
                <a:latin typeface="Arial Nova Light" panose="020B0304020202020204" pitchFamily="34" charset="0"/>
              </a:rPr>
              <a:t>Створивши </a:t>
            </a:r>
            <a:r>
              <a:rPr lang="ru-RU" sz="1600" dirty="0" err="1">
                <a:latin typeface="Arial Nova Light" panose="020B0304020202020204" pitchFamily="34" charset="0"/>
              </a:rPr>
              <a:t>власний</a:t>
            </a:r>
            <a:r>
              <a:rPr lang="ru-RU" sz="1600" dirty="0">
                <a:latin typeface="Arial Nova Light" panose="020B0304020202020204" pitchFamily="34" charset="0"/>
              </a:rPr>
              <a:t> </a:t>
            </a:r>
            <a:r>
              <a:rPr lang="ru-RU" sz="1600" dirty="0" err="1">
                <a:latin typeface="Arial Nova Light" panose="020B0304020202020204" pitchFamily="34" charset="0"/>
              </a:rPr>
              <a:t>профіль</a:t>
            </a:r>
            <a:r>
              <a:rPr lang="ru-RU" sz="1600" dirty="0">
                <a:latin typeface="Arial Nova Light" panose="020B0304020202020204" pitchFamily="34" charset="0"/>
              </a:rPr>
              <a:t> у </a:t>
            </a:r>
            <a:r>
              <a:rPr lang="en-US" sz="1600" dirty="0">
                <a:latin typeface="Arial Nova Light" panose="020B0304020202020204" pitchFamily="34" charset="0"/>
              </a:rPr>
              <a:t>Google Scholar, </a:t>
            </a:r>
            <a:r>
              <a:rPr lang="ru-RU" sz="1600" dirty="0" err="1">
                <a:latin typeface="Arial Nova Light" panose="020B0304020202020204" pitchFamily="34" charset="0"/>
              </a:rPr>
              <a:t>користувач</a:t>
            </a:r>
            <a:r>
              <a:rPr lang="ru-RU" sz="1600" dirty="0">
                <a:latin typeface="Arial Nova Light" panose="020B0304020202020204" pitchFamily="34" charset="0"/>
              </a:rPr>
              <a:t> </a:t>
            </a:r>
            <a:r>
              <a:rPr lang="ru-RU" sz="1600" dirty="0" err="1">
                <a:latin typeface="Arial Nova Light" panose="020B0304020202020204" pitchFamily="34" charset="0"/>
              </a:rPr>
              <a:t>зможете</a:t>
            </a:r>
            <a:r>
              <a:rPr lang="ru-RU" sz="1600" dirty="0">
                <a:latin typeface="Arial Nova Light" panose="020B0304020202020204" pitchFamily="34" charset="0"/>
              </a:rPr>
              <a:t> </a:t>
            </a:r>
            <a:r>
              <a:rPr lang="ru-RU" sz="1600" dirty="0" err="1">
                <a:latin typeface="Arial Nova Light" panose="020B0304020202020204" pitchFamily="34" charset="0"/>
              </a:rPr>
              <a:t>скористатися</a:t>
            </a:r>
            <a:r>
              <a:rPr lang="ru-RU" sz="1600" dirty="0">
                <a:latin typeface="Arial Nova Light" panose="020B0304020202020204" pitchFamily="34" charset="0"/>
              </a:rPr>
              <a:t> </a:t>
            </a:r>
            <a:r>
              <a:rPr lang="ru-RU" sz="1600" dirty="0" err="1">
                <a:latin typeface="Arial Nova Light" panose="020B0304020202020204" pitchFamily="34" charset="0"/>
              </a:rPr>
              <a:t>додатковими</a:t>
            </a:r>
            <a:r>
              <a:rPr lang="ru-RU" sz="1600" dirty="0">
                <a:latin typeface="Arial Nova Light" panose="020B0304020202020204" pitchFamily="34" charset="0"/>
              </a:rPr>
              <a:t> </a:t>
            </a:r>
            <a:r>
              <a:rPr lang="ru-RU" sz="1600" dirty="0" err="1">
                <a:latin typeface="Arial Nova Light" panose="020B0304020202020204" pitchFamily="34" charset="0"/>
              </a:rPr>
              <a:t>можливостями</a:t>
            </a:r>
            <a:r>
              <a:rPr lang="ru-RU" sz="1600" dirty="0">
                <a:latin typeface="Arial Nova Light" panose="020B0304020202020204" pitchFamily="34" charset="0"/>
              </a:rPr>
              <a:t> – </a:t>
            </a:r>
            <a:r>
              <a:rPr lang="ru-RU" sz="1600" dirty="0" err="1">
                <a:latin typeface="Arial Nova Light" panose="020B0304020202020204" pitchFamily="34" charset="0"/>
              </a:rPr>
              <a:t>зберігати</a:t>
            </a:r>
            <a:r>
              <a:rPr lang="ru-RU" sz="1600" dirty="0">
                <a:latin typeface="Arial Nova Light" panose="020B0304020202020204" pitchFamily="34" charset="0"/>
              </a:rPr>
              <a:t> </a:t>
            </a:r>
            <a:r>
              <a:rPr lang="ru-RU" sz="1600" dirty="0" err="1">
                <a:latin typeface="Arial Nova Light" panose="020B0304020202020204" pitchFamily="34" charset="0"/>
              </a:rPr>
              <a:t>результати</a:t>
            </a:r>
            <a:r>
              <a:rPr lang="ru-RU" sz="1600" dirty="0">
                <a:latin typeface="Arial Nova Light" panose="020B0304020202020204" pitchFamily="34" charset="0"/>
              </a:rPr>
              <a:t> </a:t>
            </a:r>
            <a:r>
              <a:rPr lang="ru-RU" sz="1600" dirty="0" err="1">
                <a:latin typeface="Arial Nova Light" panose="020B0304020202020204" pitchFamily="34" charset="0"/>
              </a:rPr>
              <a:t>пошуку</a:t>
            </a:r>
            <a:r>
              <a:rPr lang="ru-RU" sz="1600" dirty="0">
                <a:latin typeface="Arial Nova Light" panose="020B0304020202020204" pitchFamily="34" charset="0"/>
              </a:rPr>
              <a:t>, </a:t>
            </a:r>
            <a:r>
              <a:rPr lang="ru-RU" sz="1600" dirty="0" err="1">
                <a:latin typeface="Arial Nova Light" panose="020B0304020202020204" pitchFamily="34" charset="0"/>
              </a:rPr>
              <a:t>слідкувати</a:t>
            </a:r>
            <a:r>
              <a:rPr lang="ru-RU" sz="1600" dirty="0">
                <a:latin typeface="Arial Nova Light" panose="020B0304020202020204" pitchFamily="34" charset="0"/>
              </a:rPr>
              <a:t> за </a:t>
            </a:r>
            <a:r>
              <a:rPr lang="ru-RU" sz="1600" dirty="0" err="1">
                <a:latin typeface="Arial Nova Light" panose="020B0304020202020204" pitchFamily="34" charset="0"/>
              </a:rPr>
              <a:t>цитуванням</a:t>
            </a:r>
            <a:r>
              <a:rPr lang="ru-RU" sz="1600" dirty="0">
                <a:latin typeface="Arial Nova Light" panose="020B0304020202020204" pitchFamily="34" charset="0"/>
              </a:rPr>
              <a:t> </a:t>
            </a:r>
            <a:r>
              <a:rPr lang="ru-RU" sz="1600" dirty="0" err="1">
                <a:latin typeface="Arial Nova Light" panose="020B0304020202020204" pitchFamily="34" charset="0"/>
              </a:rPr>
              <a:t>праць</a:t>
            </a:r>
            <a:r>
              <a:rPr lang="ru-RU" sz="1600" dirty="0">
                <a:latin typeface="Arial Nova Light" panose="020B0304020202020204" pitchFamily="34" charset="0"/>
              </a:rPr>
              <a:t>, </a:t>
            </a:r>
            <a:r>
              <a:rPr lang="ru-RU" sz="1600" dirty="0" err="1">
                <a:latin typeface="Arial Nova Light" panose="020B0304020202020204" pitchFamily="34" charset="0"/>
              </a:rPr>
              <a:t>які</a:t>
            </a:r>
            <a:r>
              <a:rPr lang="ru-RU" sz="1600" dirty="0">
                <a:latin typeface="Arial Nova Light" panose="020B0304020202020204" pitchFamily="34" charset="0"/>
              </a:rPr>
              <a:t> </a:t>
            </a:r>
            <a:r>
              <a:rPr lang="ru-RU" sz="1600" dirty="0" err="1">
                <a:latin typeface="Arial Nova Light" panose="020B0304020202020204" pitchFamily="34" charset="0"/>
              </a:rPr>
              <a:t>його</a:t>
            </a:r>
            <a:r>
              <a:rPr lang="ru-RU" sz="1600" dirty="0">
                <a:latin typeface="Arial Nova Light" panose="020B0304020202020204" pitchFamily="34" charset="0"/>
              </a:rPr>
              <a:t> </a:t>
            </a:r>
            <a:r>
              <a:rPr lang="ru-RU" sz="1600" dirty="0" err="1">
                <a:latin typeface="Arial Nova Light" panose="020B0304020202020204" pitchFamily="34" charset="0"/>
              </a:rPr>
              <a:t>цікавлять</a:t>
            </a:r>
            <a:r>
              <a:rPr lang="ru-RU" sz="1600" dirty="0">
                <a:latin typeface="Arial Nova Light" panose="020B0304020202020204" pitchFamily="34" charset="0"/>
              </a:rPr>
              <a:t>, та </a:t>
            </a:r>
            <a:r>
              <a:rPr lang="ru-RU" sz="1600" dirty="0" err="1">
                <a:latin typeface="Arial Nova Light" panose="020B0304020202020204" pitchFamily="34" charset="0"/>
              </a:rPr>
              <a:t>відслідковувати</a:t>
            </a:r>
            <a:r>
              <a:rPr lang="ru-RU" sz="1600" dirty="0">
                <a:latin typeface="Arial Nova Light" panose="020B0304020202020204" pitchFamily="34" charset="0"/>
              </a:rPr>
              <a:t> </a:t>
            </a:r>
            <a:r>
              <a:rPr lang="ru-RU" sz="1600" dirty="0" err="1">
                <a:latin typeface="Arial Nova Light" panose="020B0304020202020204" pitchFamily="34" charset="0"/>
              </a:rPr>
              <a:t>окремі</a:t>
            </a:r>
            <a:r>
              <a:rPr lang="ru-RU" sz="1600" dirty="0">
                <a:latin typeface="Arial Nova Light" panose="020B0304020202020204" pitchFamily="34" charset="0"/>
              </a:rPr>
              <a:t> </a:t>
            </a:r>
            <a:r>
              <a:rPr lang="ru-RU" sz="1600" dirty="0" err="1">
                <a:latin typeface="Arial Nova Light" panose="020B0304020202020204" pitchFamily="34" charset="0"/>
              </a:rPr>
              <a:t>праці</a:t>
            </a:r>
            <a:r>
              <a:rPr lang="ru-RU" sz="1600" dirty="0">
                <a:latin typeface="Arial Nova Light" panose="020B0304020202020204" pitchFamily="34" charset="0"/>
              </a:rPr>
              <a:t> </a:t>
            </a:r>
            <a:r>
              <a:rPr lang="ru-RU" sz="1600" dirty="0" err="1">
                <a:latin typeface="Arial Nova Light" panose="020B0304020202020204" pitchFamily="34" charset="0"/>
              </a:rPr>
              <a:t>або</a:t>
            </a:r>
            <a:r>
              <a:rPr lang="ru-RU" sz="1600" dirty="0">
                <a:latin typeface="Arial Nova Light" panose="020B0304020202020204" pitchFamily="34" charset="0"/>
              </a:rPr>
              <a:t> </a:t>
            </a:r>
            <a:r>
              <a:rPr lang="ru-RU" sz="1600" dirty="0" err="1">
                <a:latin typeface="Arial Nova Light" panose="020B0304020202020204" pitchFamily="34" charset="0"/>
              </a:rPr>
              <a:t>творчість</a:t>
            </a:r>
            <a:r>
              <a:rPr lang="ru-RU" sz="1600" dirty="0">
                <a:latin typeface="Arial Nova Light" panose="020B0304020202020204" pitchFamily="34" charset="0"/>
              </a:rPr>
              <a:t> </a:t>
            </a:r>
            <a:r>
              <a:rPr lang="ru-RU" sz="1600" dirty="0" err="1">
                <a:latin typeface="Arial Nova Light" panose="020B0304020202020204" pitchFamily="34" charset="0"/>
              </a:rPr>
              <a:t>окремих</a:t>
            </a:r>
            <a:r>
              <a:rPr lang="ru-RU" sz="1600" dirty="0">
                <a:latin typeface="Arial Nova Light" panose="020B0304020202020204" pitchFamily="34" charset="0"/>
              </a:rPr>
              <a:t> </a:t>
            </a:r>
            <a:r>
              <a:rPr lang="ru-RU" sz="1600" dirty="0" err="1">
                <a:latin typeface="Arial Nova Light" panose="020B0304020202020204" pitchFamily="34" charset="0"/>
              </a:rPr>
              <a:t>авторів</a:t>
            </a:r>
            <a:r>
              <a:rPr lang="ru-RU" sz="1600" dirty="0">
                <a:latin typeface="Arial Nova Light" panose="020B0304020202020204" pitchFamily="34" charset="0"/>
              </a:rPr>
              <a:t>. </a:t>
            </a:r>
            <a:endParaRPr lang="en-US" sz="1600" dirty="0">
              <a:latin typeface="Arial Nova Light" panose="020B0304020202020204" pitchFamily="34" charset="0"/>
            </a:endParaRPr>
          </a:p>
          <a:p>
            <a:endParaRPr lang="en-US" sz="1600" dirty="0">
              <a:latin typeface="Arial Nova Light" panose="020B0304020202020204" pitchFamily="34" charset="0"/>
            </a:endParaRPr>
          </a:p>
          <a:p>
            <a:r>
              <a:rPr lang="uk-UA" sz="1600" dirty="0">
                <a:latin typeface="Arial Nova Light" panose="020B0304020202020204" pitchFamily="34" charset="0"/>
              </a:rPr>
              <a:t>Д</a:t>
            </a:r>
            <a:r>
              <a:rPr lang="ru-RU" sz="1600" dirty="0">
                <a:latin typeface="Arial Nova Light" panose="020B0304020202020204" pitchFamily="34" charset="0"/>
              </a:rPr>
              <a:t>ля </a:t>
            </a:r>
            <a:r>
              <a:rPr lang="ru-RU" sz="1600" dirty="0" err="1">
                <a:latin typeface="Arial Nova Light" panose="020B0304020202020204" pitchFamily="34" charset="0"/>
              </a:rPr>
              <a:t>сворення</a:t>
            </a:r>
            <a:r>
              <a:rPr lang="ru-RU" sz="1600" dirty="0">
                <a:latin typeface="Arial Nova Light" panose="020B0304020202020204" pitchFamily="34" charset="0"/>
              </a:rPr>
              <a:t> </a:t>
            </a:r>
            <a:r>
              <a:rPr lang="ru-RU" sz="1600" dirty="0" err="1">
                <a:latin typeface="Arial Nova Light" panose="020B0304020202020204" pitchFamily="34" charset="0"/>
              </a:rPr>
              <a:t>профілю</a:t>
            </a:r>
            <a:r>
              <a:rPr lang="ru-RU" sz="1600" dirty="0">
                <a:latin typeface="Arial Nova Light" panose="020B0304020202020204" pitchFamily="34" charset="0"/>
              </a:rPr>
              <a:t> в Google </a:t>
            </a:r>
            <a:r>
              <a:rPr lang="ru-RU" sz="1600" dirty="0" err="1">
                <a:latin typeface="Arial Nova Light" panose="020B0304020202020204" pitchFamily="34" charset="0"/>
              </a:rPr>
              <a:t>Scholar</a:t>
            </a:r>
            <a:r>
              <a:rPr lang="ru-RU" sz="1600" dirty="0">
                <a:latin typeface="Arial Nova Light" panose="020B0304020202020204" pitchFamily="34" charset="0"/>
              </a:rPr>
              <a:t> </a:t>
            </a:r>
            <a:r>
              <a:rPr lang="ru-RU" sz="1600" dirty="0" err="1">
                <a:latin typeface="Arial Nova Light" panose="020B0304020202020204" pitchFamily="34" charset="0"/>
              </a:rPr>
              <a:t>необхідно</a:t>
            </a:r>
            <a:r>
              <a:rPr lang="ru-RU" sz="1600" dirty="0">
                <a:latin typeface="Arial Nova Light" panose="020B0304020202020204" pitchFamily="34" charset="0"/>
              </a:rPr>
              <a:t> </a:t>
            </a:r>
            <a:r>
              <a:rPr lang="ru-RU" sz="1600" dirty="0" err="1">
                <a:latin typeface="Arial Nova Light" panose="020B0304020202020204" pitchFamily="34" charset="0"/>
              </a:rPr>
              <a:t>мати</a:t>
            </a:r>
            <a:r>
              <a:rPr lang="ru-RU" sz="1600" dirty="0">
                <a:latin typeface="Arial Nova Light" panose="020B0304020202020204" pitchFamily="34" charset="0"/>
              </a:rPr>
              <a:t> </a:t>
            </a:r>
            <a:r>
              <a:rPr lang="ru-RU" sz="1600" dirty="0" err="1">
                <a:latin typeface="Arial Nova Light" panose="020B0304020202020204" pitchFamily="34" charset="0"/>
              </a:rPr>
              <a:t>обліковий</a:t>
            </a:r>
            <a:r>
              <a:rPr lang="ru-RU" sz="1600" dirty="0">
                <a:latin typeface="Arial Nova Light" panose="020B0304020202020204" pitchFamily="34" charset="0"/>
              </a:rPr>
              <a:t> </a:t>
            </a:r>
            <a:r>
              <a:rPr lang="ru-RU" sz="1600" dirty="0" err="1">
                <a:latin typeface="Arial Nova Light" panose="020B0304020202020204" pitchFamily="34" charset="0"/>
              </a:rPr>
              <a:t>запис</a:t>
            </a:r>
            <a:r>
              <a:rPr lang="ru-RU" sz="1600" dirty="0">
                <a:latin typeface="Arial Nova Light" panose="020B0304020202020204" pitchFamily="34" charset="0"/>
              </a:rPr>
              <a:t> (</a:t>
            </a:r>
            <a:r>
              <a:rPr lang="ru-RU" sz="1600" dirty="0" err="1">
                <a:latin typeface="Arial Nova Light" panose="020B0304020202020204" pitchFamily="34" charset="0"/>
              </a:rPr>
              <a:t>поштова</a:t>
            </a:r>
            <a:r>
              <a:rPr lang="ru-RU" sz="1600" dirty="0">
                <a:latin typeface="Arial Nova Light" panose="020B0304020202020204" pitchFamily="34" charset="0"/>
              </a:rPr>
              <a:t> адреса) в Google.</a:t>
            </a:r>
            <a:endParaRPr lang="en-US" sz="1600" dirty="0">
              <a:latin typeface="Arial Nova Light" panose="020B0304020202020204" pitchFamily="34" charset="0"/>
            </a:endParaRPr>
          </a:p>
          <a:p>
            <a:r>
              <a:rPr lang="ru-RU" sz="1600" dirty="0">
                <a:latin typeface="Arial Nova Light" panose="020B0304020202020204" pitchFamily="34" charset="0"/>
              </a:rPr>
              <a:t>Для </a:t>
            </a:r>
            <a:r>
              <a:rPr lang="ru-RU" sz="1600" dirty="0" err="1">
                <a:latin typeface="Arial Nova Light" panose="020B0304020202020204" pitchFamily="34" charset="0"/>
              </a:rPr>
              <a:t>зручності</a:t>
            </a:r>
            <a:r>
              <a:rPr lang="ru-RU" sz="1600" dirty="0">
                <a:latin typeface="Arial Nova Light" panose="020B0304020202020204" pitchFamily="34" charset="0"/>
              </a:rPr>
              <a:t> </a:t>
            </a:r>
            <a:r>
              <a:rPr lang="ru-RU" sz="1600" dirty="0" err="1">
                <a:latin typeface="Arial Nova Light" panose="020B0304020202020204" pitchFamily="34" charset="0"/>
              </a:rPr>
              <a:t>можна</a:t>
            </a:r>
            <a:r>
              <a:rPr lang="ru-RU" sz="1600" dirty="0">
                <a:latin typeface="Arial Nova Light" panose="020B0304020202020204" pitchFamily="34" charset="0"/>
              </a:rPr>
              <a:t> </a:t>
            </a:r>
            <a:r>
              <a:rPr lang="ru-RU" sz="1600" dirty="0" err="1">
                <a:latin typeface="Arial Nova Light" panose="020B0304020202020204" pitchFamily="34" charset="0"/>
              </a:rPr>
              <a:t>вибрати</a:t>
            </a:r>
            <a:r>
              <a:rPr lang="ru-RU" sz="1600" dirty="0">
                <a:latin typeface="Arial Nova Light" panose="020B0304020202020204" pitchFamily="34" charset="0"/>
              </a:rPr>
              <a:t> </a:t>
            </a:r>
            <a:r>
              <a:rPr lang="ru-RU" sz="1600" dirty="0" err="1">
                <a:latin typeface="Arial Nova Light" panose="020B0304020202020204" pitchFamily="34" charset="0"/>
              </a:rPr>
              <a:t>мову</a:t>
            </a:r>
            <a:r>
              <a:rPr lang="ru-RU" sz="1600" dirty="0">
                <a:latin typeface="Arial Nova Light" panose="020B0304020202020204" pitchFamily="34" charset="0"/>
              </a:rPr>
              <a:t> </a:t>
            </a:r>
            <a:r>
              <a:rPr lang="ru-RU" sz="1600" dirty="0" err="1">
                <a:latin typeface="Arial Nova Light" panose="020B0304020202020204" pitchFamily="34" charset="0"/>
              </a:rPr>
              <a:t>роботи</a:t>
            </a:r>
            <a:r>
              <a:rPr lang="ru-RU" sz="1600" dirty="0">
                <a:latin typeface="Arial Nova Light" panose="020B0304020202020204" pitchFamily="34" charset="0"/>
              </a:rPr>
              <a:t>. На </a:t>
            </a:r>
            <a:r>
              <a:rPr lang="ru-RU" sz="1600" dirty="0" err="1">
                <a:latin typeface="Arial Nova Light" panose="020B0304020202020204" pitchFamily="34" charset="0"/>
              </a:rPr>
              <a:t>верхній</a:t>
            </a:r>
            <a:r>
              <a:rPr lang="ru-RU" sz="1600" dirty="0">
                <a:latin typeface="Arial Nova Light" panose="020B0304020202020204" pitchFamily="34" charset="0"/>
              </a:rPr>
              <a:t> </a:t>
            </a:r>
            <a:r>
              <a:rPr lang="ru-RU" sz="1600" dirty="0" err="1">
                <a:latin typeface="Arial Nova Light" panose="020B0304020202020204" pitchFamily="34" charset="0"/>
              </a:rPr>
              <a:t>панелі</a:t>
            </a:r>
            <a:r>
              <a:rPr lang="ru-RU" sz="1600" dirty="0">
                <a:latin typeface="Arial Nova Light" panose="020B0304020202020204" pitchFamily="34" charset="0"/>
              </a:rPr>
              <a:t> </a:t>
            </a:r>
            <a:r>
              <a:rPr lang="ru-RU" sz="1600" dirty="0" err="1">
                <a:latin typeface="Arial Nova Light" panose="020B0304020202020204" pitchFamily="34" charset="0"/>
              </a:rPr>
              <a:t>знайти</a:t>
            </a:r>
            <a:r>
              <a:rPr lang="ru-RU" sz="1600" dirty="0">
                <a:latin typeface="Arial Nova Light" panose="020B0304020202020204" pitchFamily="34" charset="0"/>
              </a:rPr>
              <a:t> і </a:t>
            </a:r>
            <a:r>
              <a:rPr lang="ru-RU" sz="1600" dirty="0" err="1">
                <a:latin typeface="Arial Nova Light" panose="020B0304020202020204" pitchFamily="34" charset="0"/>
              </a:rPr>
              <a:t>натиснути</a:t>
            </a:r>
            <a:r>
              <a:rPr lang="ru-RU" sz="1600" dirty="0">
                <a:latin typeface="Arial Nova Light" panose="020B0304020202020204" pitchFamily="34" charset="0"/>
              </a:rPr>
              <a:t> </a:t>
            </a:r>
            <a:r>
              <a:rPr lang="ru-RU" sz="1600" dirty="0" err="1">
                <a:latin typeface="Arial Nova Light" panose="020B0304020202020204" pitchFamily="34" charset="0"/>
              </a:rPr>
              <a:t>посилання</a:t>
            </a:r>
            <a:r>
              <a:rPr lang="ru-RU" sz="1600" dirty="0">
                <a:latin typeface="Arial Nova Light" panose="020B0304020202020204" pitchFamily="34" charset="0"/>
              </a:rPr>
              <a:t> «</a:t>
            </a:r>
            <a:r>
              <a:rPr lang="en-US" sz="1600" dirty="0">
                <a:latin typeface="Arial Nova Light" panose="020B0304020202020204" pitchFamily="34" charset="0"/>
              </a:rPr>
              <a:t>Sign in / </a:t>
            </a:r>
            <a:r>
              <a:rPr lang="ru-RU" sz="1600" dirty="0">
                <a:latin typeface="Arial Nova Light" panose="020B0304020202020204" pitchFamily="34" charset="0"/>
              </a:rPr>
              <a:t>Войти / </a:t>
            </a:r>
            <a:r>
              <a:rPr lang="ru-RU" sz="1600" dirty="0" err="1">
                <a:latin typeface="Arial Nova Light" panose="020B0304020202020204" pitchFamily="34" charset="0"/>
              </a:rPr>
              <a:t>Увійти</a:t>
            </a:r>
            <a:r>
              <a:rPr lang="ru-RU" sz="1600" dirty="0">
                <a:latin typeface="Arial Nova Light" panose="020B0304020202020204" pitchFamily="34" charset="0"/>
              </a:rPr>
              <a:t>». </a:t>
            </a:r>
            <a:r>
              <a:rPr lang="ru-RU" sz="1600" dirty="0" err="1">
                <a:latin typeface="Arial Nova Light" panose="020B0304020202020204" pitchFamily="34" charset="0"/>
              </a:rPr>
              <a:t>Якщо</a:t>
            </a:r>
            <a:r>
              <a:rPr lang="ru-RU" sz="1600" dirty="0">
                <a:latin typeface="Arial Nova Light" panose="020B0304020202020204" pitchFamily="34" charset="0"/>
              </a:rPr>
              <a:t> у Вас є </a:t>
            </a:r>
            <a:r>
              <a:rPr lang="ru-RU" sz="1600" dirty="0" err="1">
                <a:latin typeface="Arial Nova Light" panose="020B0304020202020204" pitchFamily="34" charset="0"/>
              </a:rPr>
              <a:t>створений</a:t>
            </a:r>
            <a:r>
              <a:rPr lang="ru-RU" sz="1600" dirty="0">
                <a:latin typeface="Arial Nova Light" panose="020B0304020202020204" pitchFamily="34" charset="0"/>
              </a:rPr>
              <a:t> </a:t>
            </a:r>
            <a:r>
              <a:rPr lang="ru-RU" sz="1600" dirty="0" err="1">
                <a:latin typeface="Arial Nova Light" panose="020B0304020202020204" pitchFamily="34" charset="0"/>
              </a:rPr>
              <a:t>акаунт</a:t>
            </a:r>
            <a:r>
              <a:rPr lang="ru-RU" sz="1600" dirty="0">
                <a:latin typeface="Arial Nova Light" panose="020B0304020202020204" pitchFamily="34" charset="0"/>
              </a:rPr>
              <a:t>, </a:t>
            </a:r>
            <a:r>
              <a:rPr lang="ru-RU" sz="1600" dirty="0" err="1">
                <a:latin typeface="Arial Nova Light" panose="020B0304020202020204" pitchFamily="34" charset="0"/>
              </a:rPr>
              <a:t>авторизуйтеся</a:t>
            </a:r>
            <a:r>
              <a:rPr lang="ru-RU" sz="1600" dirty="0">
                <a:latin typeface="Arial Nova Light" panose="020B0304020202020204" pitchFamily="34" charset="0"/>
              </a:rPr>
              <a:t>, </a:t>
            </a:r>
            <a:r>
              <a:rPr lang="ru-RU" sz="1600" dirty="0" err="1">
                <a:latin typeface="Arial Nova Light" panose="020B0304020202020204" pitchFamily="34" charset="0"/>
              </a:rPr>
              <a:t>якщо</a:t>
            </a:r>
            <a:r>
              <a:rPr lang="ru-RU" sz="1600" dirty="0">
                <a:latin typeface="Arial Nova Light" panose="020B0304020202020204" pitchFamily="34" charset="0"/>
              </a:rPr>
              <a:t> </a:t>
            </a:r>
            <a:r>
              <a:rPr lang="ru-RU" sz="1600" dirty="0" err="1">
                <a:latin typeface="Arial Nova Light" panose="020B0304020202020204" pitchFamily="34" charset="0"/>
              </a:rPr>
              <a:t>ні</a:t>
            </a:r>
            <a:r>
              <a:rPr lang="ru-RU" sz="1600" dirty="0">
                <a:latin typeface="Arial Nova Light" panose="020B0304020202020204" pitchFamily="34" charset="0"/>
              </a:rPr>
              <a:t> - </a:t>
            </a:r>
            <a:r>
              <a:rPr lang="ru-RU" sz="1600" dirty="0" err="1">
                <a:latin typeface="Arial Nova Light" panose="020B0304020202020204" pitchFamily="34" charset="0"/>
              </a:rPr>
              <a:t>натисніть</a:t>
            </a:r>
            <a:r>
              <a:rPr lang="ru-RU" sz="1600" dirty="0">
                <a:latin typeface="Arial Nova Light" panose="020B0304020202020204" pitchFamily="34" charset="0"/>
              </a:rPr>
              <a:t> «</a:t>
            </a:r>
            <a:r>
              <a:rPr lang="ru-RU" sz="1600" dirty="0" err="1">
                <a:latin typeface="Arial Nova Light" panose="020B0304020202020204" pitchFamily="34" charset="0"/>
              </a:rPr>
              <a:t>Створити</a:t>
            </a:r>
            <a:r>
              <a:rPr lang="ru-RU" sz="1600" dirty="0">
                <a:latin typeface="Arial Nova Light" panose="020B0304020202020204" pitchFamily="34" charset="0"/>
              </a:rPr>
              <a:t> </a:t>
            </a:r>
            <a:r>
              <a:rPr lang="ru-RU" sz="1600" dirty="0" err="1">
                <a:latin typeface="Arial Nova Light" panose="020B0304020202020204" pitchFamily="34" charset="0"/>
              </a:rPr>
              <a:t>обліковий</a:t>
            </a:r>
            <a:r>
              <a:rPr lang="ru-RU" sz="1600" dirty="0">
                <a:latin typeface="Arial Nova Light" panose="020B0304020202020204" pitchFamily="34" charset="0"/>
              </a:rPr>
              <a:t> </a:t>
            </a:r>
            <a:r>
              <a:rPr lang="ru-RU" sz="1600" dirty="0" err="1">
                <a:latin typeface="Arial Nova Light" panose="020B0304020202020204" pitchFamily="34" charset="0"/>
              </a:rPr>
              <a:t>запис</a:t>
            </a:r>
            <a:r>
              <a:rPr lang="ru-RU" sz="1600" dirty="0"/>
              <a:t>».</a:t>
            </a:r>
            <a:r>
              <a:rPr lang="ru-RU" sz="1600" dirty="0">
                <a:latin typeface="Arial Nova Light" panose="020B0304020202020204" pitchFamily="34" charset="0"/>
              </a:rPr>
              <a:t> </a:t>
            </a:r>
          </a:p>
          <a:p>
            <a:pPr marL="285750" indent="-285750">
              <a:buFontTx/>
              <a:buChar char="-"/>
            </a:pPr>
            <a:endParaRPr lang="ru-UA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039B3F3-910B-4A1E-8834-C69E5B80BF63}"/>
              </a:ext>
            </a:extLst>
          </p:cNvPr>
          <p:cNvSpPr txBox="1"/>
          <p:nvPr/>
        </p:nvSpPr>
        <p:spPr>
          <a:xfrm>
            <a:off x="378460" y="3932664"/>
            <a:ext cx="9426786" cy="18158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ru-RU" sz="1600" b="0" i="0" dirty="0">
                <a:solidFill>
                  <a:srgbClr val="444444"/>
                </a:solidFill>
                <a:effectLst/>
                <a:latin typeface="Arial Nova Light" panose="020B0304020202020204" pitchFamily="34" charset="0"/>
              </a:rPr>
              <a:t>При </a:t>
            </a:r>
            <a:r>
              <a:rPr lang="ru-RU" sz="1600" b="0" i="0" dirty="0" err="1">
                <a:solidFill>
                  <a:srgbClr val="444444"/>
                </a:solidFill>
                <a:effectLst/>
                <a:latin typeface="Arial Nova Light" panose="020B0304020202020204" pitchFamily="34" charset="0"/>
              </a:rPr>
              <a:t>заповненні</a:t>
            </a:r>
            <a:r>
              <a:rPr lang="ru-RU" sz="1600" b="0" i="0" dirty="0">
                <a:solidFill>
                  <a:srgbClr val="444444"/>
                </a:solidFill>
                <a:effectLst/>
                <a:latin typeface="Arial Nova Light" panose="020B0304020202020204" pitchFamily="34" charset="0"/>
              </a:rPr>
              <a:t> </a:t>
            </a:r>
            <a:r>
              <a:rPr lang="ru-RU" sz="1600" dirty="0" err="1">
                <a:solidFill>
                  <a:srgbClr val="444444"/>
                </a:solidFill>
                <a:latin typeface="Arial Nova Light" panose="020B0304020202020204" pitchFamily="34" charset="0"/>
              </a:rPr>
              <a:t>реєстраційної</a:t>
            </a:r>
            <a:r>
              <a:rPr lang="ru-RU" sz="1600" dirty="0">
                <a:solidFill>
                  <a:srgbClr val="444444"/>
                </a:solidFill>
                <a:latin typeface="Arial Nova Light" panose="020B0304020202020204" pitchFamily="34" charset="0"/>
              </a:rPr>
              <a:t> </a:t>
            </a:r>
            <a:r>
              <a:rPr lang="ru-RU" sz="1600" dirty="0" err="1">
                <a:solidFill>
                  <a:srgbClr val="444444"/>
                </a:solidFill>
                <a:latin typeface="Arial Nova Light" panose="020B0304020202020204" pitchFamily="34" charset="0"/>
              </a:rPr>
              <a:t>форми</a:t>
            </a:r>
            <a:r>
              <a:rPr lang="ru-RU" sz="1600" dirty="0">
                <a:solidFill>
                  <a:srgbClr val="444444"/>
                </a:solidFill>
                <a:latin typeface="Arial Nova Light" panose="020B0304020202020204" pitchFamily="34" charset="0"/>
              </a:rPr>
              <a:t> </a:t>
            </a:r>
            <a:r>
              <a:rPr lang="ru-RU" sz="1600" dirty="0" err="1">
                <a:solidFill>
                  <a:srgbClr val="444444"/>
                </a:solidFill>
                <a:latin typeface="Arial Nova Light" panose="020B0304020202020204" pitchFamily="34" charset="0"/>
              </a:rPr>
              <a:t>в</a:t>
            </a:r>
            <a:r>
              <a:rPr lang="ru-RU" sz="1600" b="0" i="0" dirty="0" err="1">
                <a:solidFill>
                  <a:srgbClr val="444444"/>
                </a:solidFill>
                <a:effectLst/>
                <a:latin typeface="Arial Nova Light" panose="020B0304020202020204" pitchFamily="34" charset="0"/>
              </a:rPr>
              <a:t>кажіть</a:t>
            </a:r>
            <a:r>
              <a:rPr lang="ru-RU" sz="1600" b="0" i="0" dirty="0">
                <a:solidFill>
                  <a:srgbClr val="444444"/>
                </a:solidFill>
                <a:effectLst/>
                <a:latin typeface="Arial Nova Light" panose="020B0304020202020204" pitchFamily="34" charset="0"/>
              </a:rPr>
              <a:t> </a:t>
            </a:r>
            <a:r>
              <a:rPr lang="ru-RU" sz="1600" b="0" i="0" dirty="0" err="1">
                <a:solidFill>
                  <a:srgbClr val="444444"/>
                </a:solidFill>
                <a:effectLst/>
                <a:latin typeface="Arial Nova Light" panose="020B0304020202020204" pitchFamily="34" charset="0"/>
              </a:rPr>
              <a:t>прізвище</a:t>
            </a:r>
            <a:r>
              <a:rPr lang="ru-RU" sz="1600" b="0" i="0" dirty="0">
                <a:solidFill>
                  <a:srgbClr val="444444"/>
                </a:solidFill>
                <a:effectLst/>
                <a:latin typeface="Arial Nova Light" panose="020B0304020202020204" pitchFamily="34" charset="0"/>
              </a:rPr>
              <a:t> та </a:t>
            </a:r>
            <a:r>
              <a:rPr lang="ru-RU" sz="1600" b="0" i="0" dirty="0" err="1">
                <a:solidFill>
                  <a:srgbClr val="444444"/>
                </a:solidFill>
                <a:effectLst/>
                <a:latin typeface="Arial Nova Light" panose="020B0304020202020204" pitchFamily="34" charset="0"/>
              </a:rPr>
              <a:t>ім’я</a:t>
            </a:r>
            <a:r>
              <a:rPr lang="ru-RU" sz="1600" b="0" i="0" dirty="0">
                <a:solidFill>
                  <a:srgbClr val="444444"/>
                </a:solidFill>
                <a:effectLst/>
                <a:latin typeface="Arial Nova Light" panose="020B0304020202020204" pitchFamily="34" charset="0"/>
              </a:rPr>
              <a:t> так, як </a:t>
            </a:r>
            <a:r>
              <a:rPr lang="ru-RU" sz="1600" b="0" i="0" dirty="0" err="1">
                <a:solidFill>
                  <a:srgbClr val="444444"/>
                </a:solidFill>
                <a:effectLst/>
                <a:latin typeface="Arial Nova Light" panose="020B0304020202020204" pitchFamily="34" charset="0"/>
              </a:rPr>
              <a:t>воно</a:t>
            </a:r>
            <a:r>
              <a:rPr lang="ru-RU" sz="1600" b="0" i="0" dirty="0">
                <a:solidFill>
                  <a:srgbClr val="444444"/>
                </a:solidFill>
                <a:effectLst/>
                <a:latin typeface="Arial Nova Light" panose="020B0304020202020204" pitchFamily="34" charset="0"/>
              </a:rPr>
              <a:t> </a:t>
            </a:r>
            <a:r>
              <a:rPr lang="ru-RU" sz="1600" b="0" i="0" dirty="0" err="1">
                <a:solidFill>
                  <a:srgbClr val="444444"/>
                </a:solidFill>
                <a:effectLst/>
                <a:latin typeface="Arial Nova Light" panose="020B0304020202020204" pitchFamily="34" charset="0"/>
              </a:rPr>
              <a:t>вказане</a:t>
            </a:r>
            <a:r>
              <a:rPr lang="ru-RU" sz="1600" b="0" i="0" dirty="0">
                <a:solidFill>
                  <a:srgbClr val="444444"/>
                </a:solidFill>
                <a:effectLst/>
                <a:latin typeface="Arial Nova Light" panose="020B0304020202020204" pitchFamily="34" charset="0"/>
              </a:rPr>
              <a:t> у </a:t>
            </a:r>
            <a:r>
              <a:rPr lang="ru-RU" sz="1600" b="0" i="0" dirty="0" err="1">
                <a:solidFill>
                  <a:srgbClr val="444444"/>
                </a:solidFill>
                <a:effectLst/>
                <a:latin typeface="Arial Nova Light" panose="020B0304020202020204" pitchFamily="34" charset="0"/>
              </a:rPr>
              <a:t>публікаціях</a:t>
            </a:r>
            <a:r>
              <a:rPr lang="ru-RU" sz="1600" b="0" i="0" dirty="0">
                <a:solidFill>
                  <a:srgbClr val="444444"/>
                </a:solidFill>
                <a:effectLst/>
                <a:latin typeface="Arial Nova Light" panose="020B0304020202020204" pitchFamily="34" charset="0"/>
              </a:rPr>
              <a:t>. </a:t>
            </a:r>
            <a:r>
              <a:rPr lang="ru-RU" sz="1600" b="0" i="0" dirty="0" err="1">
                <a:solidFill>
                  <a:srgbClr val="444444"/>
                </a:solidFill>
                <a:effectLst/>
                <a:latin typeface="Arial Nova Light" panose="020B0304020202020204" pitchFamily="34" charset="0"/>
              </a:rPr>
              <a:t>Прізвище</a:t>
            </a:r>
            <a:r>
              <a:rPr lang="ru-RU" sz="1600" b="0" i="0" dirty="0">
                <a:solidFill>
                  <a:srgbClr val="444444"/>
                </a:solidFill>
                <a:effectLst/>
                <a:latin typeface="Arial Nova Light" panose="020B0304020202020204" pitchFamily="34" charset="0"/>
              </a:rPr>
              <a:t>, </a:t>
            </a:r>
            <a:r>
              <a:rPr lang="ru-RU" sz="1600" b="0" i="0" dirty="0" err="1">
                <a:solidFill>
                  <a:srgbClr val="444444"/>
                </a:solidFill>
                <a:effectLst/>
                <a:latin typeface="Arial Nova Light" panose="020B0304020202020204" pitchFamily="34" charset="0"/>
              </a:rPr>
              <a:t>ім’я</a:t>
            </a:r>
            <a:r>
              <a:rPr lang="ru-RU" sz="1600" b="0" i="0" dirty="0">
                <a:solidFill>
                  <a:srgbClr val="444444"/>
                </a:solidFill>
                <a:effectLst/>
                <a:latin typeface="Arial Nova Light" panose="020B0304020202020204" pitchFamily="34" charset="0"/>
              </a:rPr>
              <a:t> </a:t>
            </a:r>
            <a:r>
              <a:rPr lang="ru-RU" sz="1600" b="0" i="0" dirty="0" err="1">
                <a:solidFill>
                  <a:srgbClr val="444444"/>
                </a:solidFill>
                <a:effectLst/>
                <a:latin typeface="Arial Nova Light" panose="020B0304020202020204" pitchFamily="34" charset="0"/>
              </a:rPr>
              <a:t>необхідно</a:t>
            </a:r>
            <a:r>
              <a:rPr lang="ru-RU" sz="1600" b="0" i="0" dirty="0">
                <a:solidFill>
                  <a:srgbClr val="444444"/>
                </a:solidFill>
                <a:effectLst/>
                <a:latin typeface="Arial Nova Light" panose="020B0304020202020204" pitchFamily="34" charset="0"/>
              </a:rPr>
              <a:t> </a:t>
            </a:r>
            <a:r>
              <a:rPr lang="ru-RU" sz="1600" b="0" i="0" dirty="0" err="1">
                <a:solidFill>
                  <a:srgbClr val="444444"/>
                </a:solidFill>
                <a:effectLst/>
                <a:latin typeface="Arial Nova Light" panose="020B0304020202020204" pitchFamily="34" charset="0"/>
              </a:rPr>
              <a:t>вказати</a:t>
            </a:r>
            <a:r>
              <a:rPr lang="ru-RU" sz="1600" b="0" i="0" dirty="0">
                <a:solidFill>
                  <a:srgbClr val="444444"/>
                </a:solidFill>
                <a:effectLst/>
                <a:latin typeface="Arial Nova Light" panose="020B0304020202020204" pitchFamily="34" charset="0"/>
              </a:rPr>
              <a:t> латинкою і </a:t>
            </a:r>
            <a:r>
              <a:rPr lang="ru-RU" sz="1600" b="0" i="0" dirty="0" err="1">
                <a:solidFill>
                  <a:srgbClr val="444444"/>
                </a:solidFill>
                <a:effectLst/>
                <a:latin typeface="Arial Nova Light" panose="020B0304020202020204" pitchFamily="34" charset="0"/>
              </a:rPr>
              <a:t>кирилицею</a:t>
            </a:r>
            <a:r>
              <a:rPr lang="ru-RU" sz="1600" b="0" i="0" dirty="0">
                <a:solidFill>
                  <a:srgbClr val="444444"/>
                </a:solidFill>
                <a:effectLst/>
                <a:latin typeface="Arial Nova Light" panose="020B0304020202020204" pitchFamily="34" charset="0"/>
              </a:rPr>
              <a:t>, </a:t>
            </a:r>
            <a:r>
              <a:rPr lang="ru-RU" sz="1600" b="0" i="0" dirty="0" err="1">
                <a:solidFill>
                  <a:srgbClr val="444444"/>
                </a:solidFill>
                <a:effectLst/>
                <a:latin typeface="Arial Nova Light" panose="020B0304020202020204" pitchFamily="34" charset="0"/>
              </a:rPr>
              <a:t>що</a:t>
            </a:r>
            <a:r>
              <a:rPr lang="ru-RU" sz="1600" b="0" i="0" dirty="0">
                <a:solidFill>
                  <a:srgbClr val="444444"/>
                </a:solidFill>
                <a:effectLst/>
                <a:latin typeface="Arial Nova Light" panose="020B0304020202020204" pitchFamily="34" charset="0"/>
              </a:rPr>
              <a:t> </a:t>
            </a:r>
            <a:r>
              <a:rPr lang="ru-RU" sz="1600" b="0" i="0" dirty="0" err="1">
                <a:solidFill>
                  <a:srgbClr val="444444"/>
                </a:solidFill>
                <a:effectLst/>
                <a:latin typeface="Arial Nova Light" panose="020B0304020202020204" pitchFamily="34" charset="0"/>
              </a:rPr>
              <a:t>покращить</a:t>
            </a:r>
            <a:r>
              <a:rPr lang="ru-RU" sz="1600" b="0" i="0" dirty="0">
                <a:solidFill>
                  <a:srgbClr val="444444"/>
                </a:solidFill>
                <a:effectLst/>
                <a:latin typeface="Arial Nova Light" panose="020B0304020202020204" pitchFamily="34" charset="0"/>
              </a:rPr>
              <a:t> </a:t>
            </a:r>
            <a:r>
              <a:rPr lang="ru-RU" sz="1600" b="0" i="0" dirty="0" err="1">
                <a:solidFill>
                  <a:srgbClr val="444444"/>
                </a:solidFill>
                <a:effectLst/>
                <a:latin typeface="Arial Nova Light" panose="020B0304020202020204" pitchFamily="34" charset="0"/>
              </a:rPr>
              <a:t>видимість</a:t>
            </a:r>
            <a:r>
              <a:rPr lang="ru-RU" sz="1600" b="0" i="0" dirty="0">
                <a:solidFill>
                  <a:srgbClr val="444444"/>
                </a:solidFill>
                <a:effectLst/>
                <a:latin typeface="Arial Nova Light" panose="020B0304020202020204" pitchFamily="34" charset="0"/>
              </a:rPr>
              <a:t> </a:t>
            </a:r>
            <a:r>
              <a:rPr lang="ru-RU" sz="1600" b="0" i="0" dirty="0" err="1">
                <a:solidFill>
                  <a:srgbClr val="444444"/>
                </a:solidFill>
                <a:effectLst/>
                <a:latin typeface="Arial Nova Light" panose="020B0304020202020204" pitchFamily="34" charset="0"/>
              </a:rPr>
              <a:t>профілю</a:t>
            </a:r>
            <a:r>
              <a:rPr lang="ru-RU" sz="1600" b="0" i="0" dirty="0">
                <a:solidFill>
                  <a:srgbClr val="444444"/>
                </a:solidFill>
                <a:effectLst/>
                <a:latin typeface="Arial Nova Light" panose="020B0304020202020204" pitchFamily="34" charset="0"/>
              </a:rPr>
              <a:t> у </a:t>
            </a:r>
            <a:r>
              <a:rPr lang="en-US" sz="1600" b="0" i="0" dirty="0">
                <a:solidFill>
                  <a:srgbClr val="444444"/>
                </a:solidFill>
                <a:effectLst/>
                <a:latin typeface="Arial Nova Light" panose="020B0304020202020204" pitchFamily="34" charset="0"/>
              </a:rPr>
              <a:t>Google </a:t>
            </a:r>
            <a:r>
              <a:rPr lang="ru-RU" sz="1600" b="0" i="0" dirty="0" err="1">
                <a:solidFill>
                  <a:srgbClr val="444444"/>
                </a:solidFill>
                <a:effectLst/>
                <a:latin typeface="Arial Nova Light" panose="020B0304020202020204" pitchFamily="34" charset="0"/>
              </a:rPr>
              <a:t>Академія</a:t>
            </a:r>
            <a:r>
              <a:rPr lang="ru-RU" sz="1600" b="0" i="0" dirty="0">
                <a:solidFill>
                  <a:srgbClr val="444444"/>
                </a:solidFill>
                <a:effectLst/>
                <a:latin typeface="Arial Nova Light" panose="020B0304020202020204" pitchFamily="34" charset="0"/>
              </a:rPr>
              <a:t>.</a:t>
            </a:r>
          </a:p>
          <a:p>
            <a:pPr algn="l"/>
            <a:r>
              <a:rPr lang="ru-RU" sz="1600" b="0" i="0" dirty="0" err="1">
                <a:solidFill>
                  <a:srgbClr val="444444"/>
                </a:solidFill>
                <a:effectLst/>
                <a:latin typeface="Arial Nova Light" panose="020B0304020202020204" pitchFamily="34" charset="0"/>
              </a:rPr>
              <a:t>Вкажіть</a:t>
            </a:r>
            <a:r>
              <a:rPr lang="ru-RU" sz="1600" b="0" i="0" dirty="0">
                <a:solidFill>
                  <a:srgbClr val="444444"/>
                </a:solidFill>
                <a:effectLst/>
                <a:latin typeface="Arial Nova Light" panose="020B0304020202020204" pitchFamily="34" charset="0"/>
              </a:rPr>
              <a:t> </a:t>
            </a:r>
            <a:r>
              <a:rPr lang="ru-RU" sz="1600" b="0" i="0" dirty="0" err="1">
                <a:solidFill>
                  <a:srgbClr val="444444"/>
                </a:solidFill>
                <a:effectLst/>
                <a:latin typeface="Arial Nova Light" panose="020B0304020202020204" pitchFamily="34" charset="0"/>
              </a:rPr>
              <a:t>приналежність</a:t>
            </a:r>
            <a:r>
              <a:rPr lang="ru-RU" sz="1600" b="0" i="0" dirty="0">
                <a:solidFill>
                  <a:srgbClr val="444444"/>
                </a:solidFill>
                <a:effectLst/>
                <a:latin typeface="Arial Nova Light" panose="020B0304020202020204" pitchFamily="34" charset="0"/>
              </a:rPr>
              <a:t> до установи, сферу </a:t>
            </a:r>
            <a:r>
              <a:rPr lang="ru-RU" sz="1600" b="0" i="0" dirty="0" err="1">
                <a:solidFill>
                  <a:srgbClr val="444444"/>
                </a:solidFill>
                <a:effectLst/>
                <a:latin typeface="Arial Nova Light" panose="020B0304020202020204" pitchFamily="34" charset="0"/>
              </a:rPr>
              <a:t>наукових</a:t>
            </a:r>
            <a:r>
              <a:rPr lang="ru-RU" sz="1600" b="0" i="0" dirty="0">
                <a:solidFill>
                  <a:srgbClr val="444444"/>
                </a:solidFill>
                <a:effectLst/>
                <a:latin typeface="Arial Nova Light" panose="020B0304020202020204" pitchFamily="34" charset="0"/>
              </a:rPr>
              <a:t> </a:t>
            </a:r>
            <a:r>
              <a:rPr lang="ru-RU" sz="1600" b="0" i="0" dirty="0" err="1">
                <a:solidFill>
                  <a:srgbClr val="444444"/>
                </a:solidFill>
                <a:effectLst/>
                <a:latin typeface="Arial Nova Light" panose="020B0304020202020204" pitchFamily="34" charset="0"/>
              </a:rPr>
              <a:t>інтересів</a:t>
            </a:r>
            <a:r>
              <a:rPr lang="ru-RU" sz="1600" b="0" i="0" dirty="0">
                <a:solidFill>
                  <a:srgbClr val="444444"/>
                </a:solidFill>
                <a:effectLst/>
                <a:latin typeface="Arial Nova Light" panose="020B0304020202020204" pitchFamily="34" charset="0"/>
              </a:rPr>
              <a:t>.</a:t>
            </a:r>
          </a:p>
          <a:p>
            <a:r>
              <a:rPr lang="ru-RU" sz="1600" dirty="0" err="1">
                <a:latin typeface="Arial Nova Light" panose="020B0304020202020204" pitchFamily="34" charset="0"/>
              </a:rPr>
              <a:t>Обовязковою</a:t>
            </a:r>
            <a:r>
              <a:rPr lang="ru-RU" sz="1600" dirty="0">
                <a:latin typeface="Arial Nova Light" panose="020B0304020202020204" pitchFamily="34" charset="0"/>
              </a:rPr>
              <a:t> </a:t>
            </a:r>
            <a:r>
              <a:rPr lang="ru-RU" sz="1600" dirty="0" err="1">
                <a:latin typeface="Arial Nova Light" panose="020B0304020202020204" pitchFamily="34" charset="0"/>
              </a:rPr>
              <a:t>умовою</a:t>
            </a:r>
            <a:r>
              <a:rPr lang="ru-RU" sz="1600" dirty="0">
                <a:latin typeface="Arial Nova Light" panose="020B0304020202020204" pitchFamily="34" charset="0"/>
              </a:rPr>
              <a:t> є </a:t>
            </a:r>
            <a:r>
              <a:rPr lang="ru-RU" sz="1600" dirty="0" err="1">
                <a:latin typeface="Arial Nova Light" panose="020B0304020202020204" pitchFamily="34" charset="0"/>
              </a:rPr>
              <a:t>підтвердження</a:t>
            </a:r>
            <a:r>
              <a:rPr lang="ru-RU" sz="1600" dirty="0">
                <a:latin typeface="Arial Nova Light" panose="020B0304020202020204" pitchFamily="34" charset="0"/>
              </a:rPr>
              <a:t> </a:t>
            </a:r>
            <a:r>
              <a:rPr lang="ru-RU" sz="1600" dirty="0" err="1">
                <a:latin typeface="Arial Nova Light" panose="020B0304020202020204" pitchFamily="34" charset="0"/>
              </a:rPr>
              <a:t>адреси</a:t>
            </a:r>
            <a:r>
              <a:rPr lang="ru-RU" sz="1600" dirty="0">
                <a:latin typeface="Arial Nova Light" panose="020B0304020202020204" pitchFamily="34" charset="0"/>
              </a:rPr>
              <a:t> </a:t>
            </a:r>
            <a:r>
              <a:rPr lang="ru-RU" sz="1600" dirty="0" err="1">
                <a:latin typeface="Arial Nova Light" panose="020B0304020202020204" pitchFamily="34" charset="0"/>
              </a:rPr>
              <a:t>електронної</a:t>
            </a:r>
            <a:r>
              <a:rPr lang="ru-RU" sz="1600" dirty="0">
                <a:latin typeface="Arial Nova Light" panose="020B0304020202020204" pitchFamily="34" charset="0"/>
              </a:rPr>
              <a:t> </a:t>
            </a:r>
            <a:r>
              <a:rPr lang="ru-RU" sz="1600" dirty="0" err="1">
                <a:latin typeface="Arial Nova Light" panose="020B0304020202020204" pitchFamily="34" charset="0"/>
              </a:rPr>
              <a:t>пошти</a:t>
            </a:r>
            <a:r>
              <a:rPr lang="ru-RU" sz="1600" dirty="0">
                <a:latin typeface="Arial Nova Light" panose="020B0304020202020204" pitchFamily="34" charset="0"/>
              </a:rPr>
              <a:t> </a:t>
            </a:r>
            <a:r>
              <a:rPr lang="ru-RU" sz="1600" b="0" i="0" dirty="0">
                <a:solidFill>
                  <a:srgbClr val="444444"/>
                </a:solidFill>
                <a:effectLst/>
                <a:latin typeface="Arial Nova Light" panose="020B0304020202020204" pitchFamily="34" charset="0"/>
              </a:rPr>
              <a:t>на </a:t>
            </a:r>
            <a:r>
              <a:rPr lang="ru-RU" sz="1600" b="0" i="0" dirty="0" err="1">
                <a:solidFill>
                  <a:srgbClr val="444444"/>
                </a:solidFill>
                <a:effectLst/>
                <a:latin typeface="Arial Nova Light" panose="020B0304020202020204" pitchFamily="34" charset="0"/>
              </a:rPr>
              <a:t>домені</a:t>
            </a:r>
            <a:r>
              <a:rPr lang="ru-RU" sz="1600" b="0" i="0" dirty="0">
                <a:solidFill>
                  <a:srgbClr val="444444"/>
                </a:solidFill>
                <a:effectLst/>
                <a:latin typeface="Arial Nova Light" panose="020B0304020202020204" pitchFamily="34" charset="0"/>
              </a:rPr>
              <a:t> </a:t>
            </a:r>
            <a:r>
              <a:rPr lang="ru-RU" sz="1600" b="0" i="0" dirty="0" err="1">
                <a:solidFill>
                  <a:srgbClr val="444444"/>
                </a:solidFill>
                <a:effectLst/>
                <a:latin typeface="Arial Nova Light" panose="020B0304020202020204" pitchFamily="34" charset="0"/>
              </a:rPr>
              <a:t>організації</a:t>
            </a:r>
            <a:r>
              <a:rPr lang="ru-RU" sz="1600" b="0" i="0" dirty="0">
                <a:solidFill>
                  <a:srgbClr val="444444"/>
                </a:solidFill>
                <a:effectLst/>
                <a:latin typeface="Arial Nova Light" panose="020B0304020202020204" pitchFamily="34" charset="0"/>
              </a:rPr>
              <a:t>. При </a:t>
            </a:r>
            <a:r>
              <a:rPr lang="ru-RU" sz="1600" b="0" i="0" dirty="0" err="1">
                <a:solidFill>
                  <a:srgbClr val="444444"/>
                </a:solidFill>
                <a:effectLst/>
                <a:latin typeface="Arial Nova Light" panose="020B0304020202020204" pitchFamily="34" charset="0"/>
              </a:rPr>
              <a:t>використанні</a:t>
            </a:r>
            <a:r>
              <a:rPr lang="ru-RU" sz="1600" b="0" i="0" dirty="0">
                <a:solidFill>
                  <a:srgbClr val="444444"/>
                </a:solidFill>
                <a:effectLst/>
                <a:latin typeface="Arial Nova Light" panose="020B0304020202020204" pitchFamily="34" charset="0"/>
              </a:rPr>
              <a:t> </a:t>
            </a:r>
            <a:r>
              <a:rPr lang="ru-RU" sz="1600" b="0" i="0" dirty="0" err="1">
                <a:solidFill>
                  <a:srgbClr val="444444"/>
                </a:solidFill>
                <a:effectLst/>
                <a:latin typeface="Arial Nova Light" panose="020B0304020202020204" pitchFamily="34" charset="0"/>
              </a:rPr>
              <a:t>інших</a:t>
            </a:r>
            <a:r>
              <a:rPr lang="ru-RU" sz="1600" b="0" i="0" dirty="0">
                <a:solidFill>
                  <a:srgbClr val="444444"/>
                </a:solidFill>
                <a:effectLst/>
                <a:latin typeface="Arial Nova Light" panose="020B0304020202020204" pitchFamily="34" charset="0"/>
              </a:rPr>
              <a:t> </a:t>
            </a:r>
            <a:r>
              <a:rPr lang="ru-RU" sz="1600" b="0" i="0" dirty="0" err="1">
                <a:solidFill>
                  <a:srgbClr val="444444"/>
                </a:solidFill>
                <a:effectLst/>
                <a:latin typeface="Arial Nova Light" panose="020B0304020202020204" pitchFamily="34" charset="0"/>
              </a:rPr>
              <a:t>поштових</a:t>
            </a:r>
            <a:r>
              <a:rPr lang="ru-RU" sz="1600" b="0" i="0" dirty="0">
                <a:solidFill>
                  <a:srgbClr val="444444"/>
                </a:solidFill>
                <a:effectLst/>
                <a:latin typeface="Arial Nova Light" panose="020B0304020202020204" pitchFamily="34" charset="0"/>
              </a:rPr>
              <a:t> </a:t>
            </a:r>
            <a:r>
              <a:rPr lang="ru-RU" sz="1600" b="0" i="0" dirty="0" err="1">
                <a:solidFill>
                  <a:srgbClr val="444444"/>
                </a:solidFill>
                <a:effectLst/>
                <a:latin typeface="Arial Nova Light" panose="020B0304020202020204" pitchFamily="34" charset="0"/>
              </a:rPr>
              <a:t>скриньок</a:t>
            </a:r>
            <a:r>
              <a:rPr lang="ru-RU" sz="1600" b="0" i="0" dirty="0">
                <a:solidFill>
                  <a:srgbClr val="444444"/>
                </a:solidFill>
                <a:effectLst/>
                <a:latin typeface="Arial Nova Light" panose="020B0304020202020204" pitchFamily="34" charset="0"/>
              </a:rPr>
              <a:t> </a:t>
            </a:r>
            <a:r>
              <a:rPr lang="ru-RU" sz="1600" b="0" i="0" dirty="0" err="1">
                <a:solidFill>
                  <a:srgbClr val="444444"/>
                </a:solidFill>
                <a:effectLst/>
                <a:latin typeface="Arial Nova Light" panose="020B0304020202020204" pitchFamily="34" charset="0"/>
              </a:rPr>
              <a:t>можуть</a:t>
            </a:r>
            <a:r>
              <a:rPr lang="ru-RU" sz="1600" b="0" i="0" dirty="0">
                <a:solidFill>
                  <a:srgbClr val="444444"/>
                </a:solidFill>
                <a:effectLst/>
                <a:latin typeface="Arial Nova Light" panose="020B0304020202020204" pitchFamily="34" charset="0"/>
              </a:rPr>
              <a:t> </a:t>
            </a:r>
            <a:r>
              <a:rPr lang="ru-RU" sz="1600" b="0" i="0" dirty="0" err="1">
                <a:solidFill>
                  <a:srgbClr val="444444"/>
                </a:solidFill>
                <a:effectLst/>
                <a:latin typeface="Arial Nova Light" panose="020B0304020202020204" pitchFamily="34" charset="0"/>
              </a:rPr>
              <a:t>виникати</a:t>
            </a:r>
            <a:r>
              <a:rPr lang="ru-RU" sz="1600" b="0" i="0" dirty="0">
                <a:solidFill>
                  <a:srgbClr val="444444"/>
                </a:solidFill>
                <a:effectLst/>
                <a:latin typeface="Arial Nova Light" panose="020B0304020202020204" pitchFamily="34" charset="0"/>
              </a:rPr>
              <a:t> </a:t>
            </a:r>
            <a:r>
              <a:rPr lang="ru-RU" sz="1600" b="0" i="0" dirty="0" err="1">
                <a:solidFill>
                  <a:srgbClr val="444444"/>
                </a:solidFill>
                <a:effectLst/>
                <a:latin typeface="Arial Nova Light" panose="020B0304020202020204" pitchFamily="34" charset="0"/>
              </a:rPr>
              <a:t>проблеми</a:t>
            </a:r>
            <a:r>
              <a:rPr lang="ru-RU" sz="1600" b="0" i="0" dirty="0">
                <a:solidFill>
                  <a:srgbClr val="444444"/>
                </a:solidFill>
                <a:effectLst/>
                <a:latin typeface="Arial Nova Light" panose="020B0304020202020204" pitchFamily="34" charset="0"/>
              </a:rPr>
              <a:t> з </a:t>
            </a:r>
            <a:r>
              <a:rPr lang="ru-RU" sz="1600" b="0" i="0" dirty="0" err="1">
                <a:solidFill>
                  <a:srgbClr val="444444"/>
                </a:solidFill>
                <a:effectLst/>
                <a:latin typeface="Arial Nova Light" panose="020B0304020202020204" pitchFamily="34" charset="0"/>
              </a:rPr>
              <a:t>підтвердженням</a:t>
            </a:r>
            <a:r>
              <a:rPr lang="ru-RU" sz="1600" b="0" i="0" dirty="0">
                <a:solidFill>
                  <a:srgbClr val="444444"/>
                </a:solidFill>
                <a:effectLst/>
                <a:latin typeface="Arial Nova Light" panose="020B0304020202020204" pitchFamily="34" charset="0"/>
              </a:rPr>
              <a:t> і Ваш </a:t>
            </a:r>
            <a:r>
              <a:rPr lang="ru-RU" sz="1600" b="0" i="0" dirty="0" err="1">
                <a:solidFill>
                  <a:srgbClr val="444444"/>
                </a:solidFill>
                <a:effectLst/>
                <a:latin typeface="Arial Nova Light" panose="020B0304020202020204" pitchFamily="34" charset="0"/>
              </a:rPr>
              <a:t>профіль</a:t>
            </a:r>
            <a:r>
              <a:rPr lang="ru-RU" sz="1600" b="0" i="0" dirty="0">
                <a:solidFill>
                  <a:srgbClr val="444444"/>
                </a:solidFill>
                <a:effectLst/>
                <a:latin typeface="Arial Nova Light" panose="020B0304020202020204" pitchFamily="34" charset="0"/>
              </a:rPr>
              <a:t> не буде </a:t>
            </a:r>
            <a:r>
              <a:rPr lang="ru-RU" sz="1600" b="0" i="0" dirty="0" err="1">
                <a:solidFill>
                  <a:srgbClr val="444444"/>
                </a:solidFill>
                <a:effectLst/>
                <a:latin typeface="Arial Nova Light" panose="020B0304020202020204" pitchFamily="34" charset="0"/>
              </a:rPr>
              <a:t>видимий</a:t>
            </a:r>
            <a:r>
              <a:rPr lang="ru-RU" sz="1600" b="0" i="0" dirty="0">
                <a:solidFill>
                  <a:srgbClr val="444444"/>
                </a:solidFill>
                <a:effectLst/>
                <a:latin typeface="Arial Nova Light" panose="020B0304020202020204" pitchFamily="34" charset="0"/>
              </a:rPr>
              <a:t> у результатах </a:t>
            </a:r>
            <a:r>
              <a:rPr lang="ru-RU" sz="1600" b="0" i="0" dirty="0" err="1">
                <a:solidFill>
                  <a:srgbClr val="444444"/>
                </a:solidFill>
                <a:effectLst/>
                <a:latin typeface="Arial Nova Light" panose="020B0304020202020204" pitchFamily="34" charset="0"/>
              </a:rPr>
              <a:t>пошуку</a:t>
            </a:r>
            <a:r>
              <a:rPr lang="ru-RU" sz="1600" b="0" i="0" dirty="0">
                <a:solidFill>
                  <a:srgbClr val="444444"/>
                </a:solidFill>
                <a:effectLst/>
                <a:latin typeface="Arial Nova Light" panose="020B0304020202020204" pitchFamily="34" charset="0"/>
              </a:rPr>
              <a:t>.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51A5369-1E95-8734-00CC-851D019F3347}"/>
              </a:ext>
            </a:extLst>
          </p:cNvPr>
          <p:cNvSpPr txBox="1"/>
          <p:nvPr/>
        </p:nvSpPr>
        <p:spPr>
          <a:xfrm>
            <a:off x="2607733" y="5843673"/>
            <a:ext cx="820702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https://www.youtube.com/watch?v=dE8y-aT4D7M</a:t>
            </a:r>
            <a:endParaRPr lang="LID4096" dirty="0"/>
          </a:p>
        </p:txBody>
      </p:sp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3A1A592D-6C26-01C3-452A-55D3D60F4B3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12332" y="457970"/>
            <a:ext cx="4526672" cy="7011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104484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3254365-3F27-D611-2DC3-92B8DF13A4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49689" y="2949222"/>
            <a:ext cx="8596668" cy="1320800"/>
          </a:xfrm>
        </p:spPr>
        <p:txBody>
          <a:bodyPr/>
          <a:lstStyle/>
          <a:p>
            <a:r>
              <a:rPr lang="uk-UA" dirty="0"/>
              <a:t>Дякую за увагу!</a:t>
            </a:r>
            <a:endParaRPr lang="LID4096" dirty="0"/>
          </a:p>
        </p:txBody>
      </p:sp>
    </p:spTree>
    <p:extLst>
      <p:ext uri="{BB962C8B-B14F-4D97-AF65-F5344CB8AC3E}">
        <p14:creationId xmlns:p14="http://schemas.microsoft.com/office/powerpoint/2010/main" val="41407486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5" name="Rectangle 9">
            <a:extLst>
              <a:ext uri="{FF2B5EF4-FFF2-40B4-BE49-F238E27FC236}">
                <a16:creationId xmlns:a16="http://schemas.microsoft.com/office/drawing/2014/main" id="{9F4444CE-BC8D-4D61-B303-4C05614E62A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Isosceles Triangle 11">
            <a:extLst>
              <a:ext uri="{FF2B5EF4-FFF2-40B4-BE49-F238E27FC236}">
                <a16:creationId xmlns:a16="http://schemas.microsoft.com/office/drawing/2014/main" id="{73772B81-181F-48B7-8826-4D9686D15DF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0" y="0"/>
            <a:ext cx="842596" cy="5666154"/>
          </a:xfrm>
          <a:prstGeom prst="triangle">
            <a:avLst>
              <a:gd name="adj" fmla="val 10000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LID4096"/>
          </a:p>
        </p:txBody>
      </p:sp>
      <p:sp>
        <p:nvSpPr>
          <p:cNvPr id="14" name="Isosceles Triangle 13">
            <a:extLst>
              <a:ext uri="{FF2B5EF4-FFF2-40B4-BE49-F238E27FC236}">
                <a16:creationId xmlns:a16="http://schemas.microsoft.com/office/drawing/2014/main" id="{B2205F6E-03C6-4E92-877C-E2482F6599A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1743267" y="4013200"/>
            <a:ext cx="448733" cy="2844800"/>
          </a:xfrm>
          <a:prstGeom prst="triangle">
            <a:avLst>
              <a:gd name="adj" fmla="val 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LID4096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474976C-97E6-4E13-83F1-DAEC3AC08E1F}"/>
              </a:ext>
            </a:extLst>
          </p:cNvPr>
          <p:cNvSpPr>
            <a:spLocks/>
          </p:cNvSpPr>
          <p:nvPr/>
        </p:nvSpPr>
        <p:spPr>
          <a:xfrm>
            <a:off x="1311455" y="1447489"/>
            <a:ext cx="8778866" cy="3963022"/>
          </a:xfrm>
          <a:prstGeom prst="rect">
            <a:avLst/>
          </a:prstGeom>
        </p:spPr>
        <p:txBody>
          <a:bodyPr/>
          <a:lstStyle/>
          <a:p>
            <a:pPr defTabSz="466344"/>
            <a:r>
              <a:rPr lang="uk-UA" sz="2448" kern="1200" dirty="0">
                <a:solidFill>
                  <a:schemeClr val="tx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План семінару</a:t>
            </a:r>
          </a:p>
          <a:p>
            <a:pPr defTabSz="466344"/>
            <a:endParaRPr lang="uk-UA" sz="2448" kern="1200" dirty="0">
              <a:solidFill>
                <a:schemeClr val="tx1"/>
              </a:solidFill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endParaRPr>
          </a:p>
          <a:p>
            <a:pPr defTabSz="466344"/>
            <a:r>
              <a:rPr lang="en-US" sz="2448" kern="1200" dirty="0">
                <a:solidFill>
                  <a:schemeClr val="tx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ORCID </a:t>
            </a:r>
          </a:p>
          <a:p>
            <a:pPr defTabSz="466344"/>
            <a:r>
              <a:rPr lang="en-US" sz="2448" kern="1200" dirty="0">
                <a:solidFill>
                  <a:schemeClr val="tx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Scopus</a:t>
            </a:r>
          </a:p>
          <a:p>
            <a:pPr defTabSz="466344"/>
            <a:r>
              <a:rPr lang="en-US" sz="2448" kern="1200" dirty="0" err="1">
                <a:solidFill>
                  <a:schemeClr val="tx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Publons</a:t>
            </a:r>
            <a:r>
              <a:rPr lang="en-US" sz="2448" kern="1200" dirty="0">
                <a:solidFill>
                  <a:schemeClr val="tx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(Web of Science)</a:t>
            </a:r>
          </a:p>
          <a:p>
            <a:pPr defTabSz="466344"/>
            <a:r>
              <a:rPr lang="en-US" sz="2448" kern="1200" dirty="0">
                <a:solidFill>
                  <a:schemeClr val="tx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Google Scholar</a:t>
            </a:r>
          </a:p>
          <a:p>
            <a:pPr marL="0" indent="0">
              <a:buNone/>
            </a:pPr>
            <a:endParaRPr lang="ru-UA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7E76900-4CBF-4293-9035-01908A535494}"/>
              </a:ext>
            </a:extLst>
          </p:cNvPr>
          <p:cNvSpPr txBox="1"/>
          <p:nvPr/>
        </p:nvSpPr>
        <p:spPr>
          <a:xfrm>
            <a:off x="842597" y="5276038"/>
            <a:ext cx="10231804" cy="65735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466344"/>
            <a:r>
              <a:rPr lang="ru-RU" sz="1836" b="1" kern="1200" dirty="0" err="1">
                <a:solidFill>
                  <a:srgbClr val="5F5062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Наукометрична</a:t>
            </a:r>
            <a:r>
              <a:rPr lang="ru-RU" sz="1836" b="1" kern="1200" dirty="0">
                <a:solidFill>
                  <a:srgbClr val="5F5062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база </a:t>
            </a:r>
            <a:r>
              <a:rPr lang="ru-RU" sz="1836" b="1" kern="1200" dirty="0" err="1">
                <a:solidFill>
                  <a:srgbClr val="5F5062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даних</a:t>
            </a:r>
            <a:r>
              <a:rPr lang="ru-RU" sz="1836" kern="1200" dirty="0">
                <a:solidFill>
                  <a:srgbClr val="5F5062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 — </a:t>
            </a:r>
            <a:r>
              <a:rPr lang="ru-RU" sz="1836" kern="1200" dirty="0" err="1">
                <a:solidFill>
                  <a:srgbClr val="5F5062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це</a:t>
            </a:r>
            <a:r>
              <a:rPr lang="ru-RU" sz="1836" kern="1200" dirty="0">
                <a:solidFill>
                  <a:srgbClr val="5F5062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ru-RU" sz="1836" kern="1200" dirty="0" err="1">
                <a:solidFill>
                  <a:srgbClr val="5F5062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бібліографічна</a:t>
            </a:r>
            <a:r>
              <a:rPr lang="ru-RU" sz="1836" kern="1200" dirty="0">
                <a:solidFill>
                  <a:srgbClr val="5F5062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і </a:t>
            </a:r>
            <a:r>
              <a:rPr lang="ru-RU" sz="1836" kern="1200" dirty="0" err="1">
                <a:solidFill>
                  <a:srgbClr val="5F5062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реферативна</a:t>
            </a:r>
            <a:r>
              <a:rPr lang="ru-RU" sz="1836" kern="1200" dirty="0">
                <a:solidFill>
                  <a:srgbClr val="5F5062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база </a:t>
            </a:r>
            <a:r>
              <a:rPr lang="ru-RU" sz="1836" kern="1200" dirty="0" err="1">
                <a:solidFill>
                  <a:srgbClr val="5F5062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даних</a:t>
            </a:r>
            <a:r>
              <a:rPr lang="ru-RU" sz="1836" kern="1200" dirty="0">
                <a:solidFill>
                  <a:srgbClr val="5F5062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з </a:t>
            </a:r>
            <a:r>
              <a:rPr lang="ru-RU" sz="1836" kern="1200" dirty="0" err="1">
                <a:solidFill>
                  <a:srgbClr val="5F5062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інструментами</a:t>
            </a:r>
            <a:r>
              <a:rPr lang="ru-RU" sz="1836" kern="1200" dirty="0">
                <a:solidFill>
                  <a:srgbClr val="5F5062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для </a:t>
            </a:r>
            <a:r>
              <a:rPr lang="ru-RU" sz="1836" kern="1200" dirty="0" err="1">
                <a:solidFill>
                  <a:srgbClr val="5F5062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відстеження</a:t>
            </a:r>
            <a:r>
              <a:rPr lang="ru-RU" sz="1836" kern="1200" dirty="0">
                <a:solidFill>
                  <a:srgbClr val="5F5062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ru-RU" sz="1836" kern="1200" dirty="0" err="1">
                <a:solidFill>
                  <a:srgbClr val="5F5062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цитованості</a:t>
            </a:r>
            <a:r>
              <a:rPr lang="ru-RU" sz="1836" kern="1200" dirty="0">
                <a:solidFill>
                  <a:srgbClr val="5F5062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статей, </a:t>
            </a:r>
            <a:r>
              <a:rPr lang="ru-RU" sz="1836" kern="1200" dirty="0" err="1">
                <a:solidFill>
                  <a:srgbClr val="5F5062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опублікованих</a:t>
            </a:r>
            <a:r>
              <a:rPr lang="ru-RU" sz="1836" kern="1200" dirty="0">
                <a:solidFill>
                  <a:srgbClr val="5F5062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у </a:t>
            </a:r>
            <a:r>
              <a:rPr lang="ru-RU" sz="1836" kern="1200" dirty="0" err="1">
                <a:solidFill>
                  <a:srgbClr val="5F5062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наукових</a:t>
            </a:r>
            <a:r>
              <a:rPr lang="ru-RU" sz="1836" kern="1200" dirty="0">
                <a:solidFill>
                  <a:srgbClr val="5F5062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ru-RU" sz="1836" kern="1200" dirty="0" err="1">
                <a:solidFill>
                  <a:srgbClr val="5F5062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виданнях</a:t>
            </a:r>
            <a:r>
              <a:rPr lang="ru-RU" sz="1836" kern="1200" dirty="0">
                <a:solidFill>
                  <a:srgbClr val="5F5062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. </a:t>
            </a:r>
            <a:endParaRPr lang="ru-UA" dirty="0">
              <a:solidFill>
                <a:schemeClr val="accent6">
                  <a:lumMod val="75000"/>
                </a:schemeClr>
              </a:solidFill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6" name="Заголовок 5">
            <a:extLst>
              <a:ext uri="{FF2B5EF4-FFF2-40B4-BE49-F238E27FC236}">
                <a16:creationId xmlns:a16="http://schemas.microsoft.com/office/drawing/2014/main" id="{048C1007-2845-7165-B5EB-6BC1B35974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04711" y="294674"/>
            <a:ext cx="10363199" cy="568615"/>
          </a:xfrm>
        </p:spPr>
        <p:txBody>
          <a:bodyPr>
            <a:normAutofit/>
          </a:bodyPr>
          <a:lstStyle/>
          <a:p>
            <a:r>
              <a:rPr lang="uk-UA" sz="2400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Профілі науковця в міжнародних </a:t>
            </a:r>
            <a:r>
              <a:rPr lang="uk-UA" sz="2400" dirty="0" err="1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наукометричних</a:t>
            </a:r>
            <a:r>
              <a:rPr lang="uk-UA" sz="2400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базах даних</a:t>
            </a:r>
            <a:endParaRPr lang="LID4096" sz="2400" dirty="0"/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EA38042C-3DD2-A0DB-DFCF-7C3AA7C16C6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03651" y="1386239"/>
            <a:ext cx="5337509" cy="32799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68339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3DD2DE97-3342-4239-9806-3AE02006614C}"/>
              </a:ext>
            </a:extLst>
          </p:cNvPr>
          <p:cNvSpPr txBox="1"/>
          <p:nvPr/>
        </p:nvSpPr>
        <p:spPr>
          <a:xfrm>
            <a:off x="381982" y="1414428"/>
            <a:ext cx="9156322" cy="160043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UA" sz="1600" b="1" dirty="0">
                <a:latin typeface="Arial Nova Light" panose="020B0304020202020204" pitchFamily="34" charset="0"/>
                <a:cs typeface="Calibri Light" panose="020F0302020204030204" pitchFamily="34" charset="0"/>
              </a:rPr>
              <a:t>Open Researcher and Contributor ID, скорочено - ORCID </a:t>
            </a:r>
            <a:r>
              <a:rPr lang="en-US" sz="1600" dirty="0">
                <a:latin typeface="Arial Nova Light" panose="020B0304020202020204" pitchFamily="34" charset="0"/>
                <a:cs typeface="Calibri Light" panose="020F0302020204030204" pitchFamily="34" charset="0"/>
              </a:rPr>
              <a:t>- </a:t>
            </a:r>
            <a:r>
              <a:rPr lang="uk-UA" sz="1600" dirty="0">
                <a:latin typeface="Arial Nova Light" panose="020B0304020202020204" pitchFamily="34" charset="0"/>
                <a:cs typeface="Calibri Light" panose="020F0302020204030204" pitchFamily="34" charset="0"/>
              </a:rPr>
              <a:t>в</a:t>
            </a:r>
            <a:r>
              <a:rPr lang="ru-UA" sz="1600" dirty="0">
                <a:latin typeface="Arial Nova Light" panose="020B0304020202020204" pitchFamily="34" charset="0"/>
                <a:cs typeface="Calibri Light" panose="020F0302020204030204" pitchFamily="34" charset="0"/>
              </a:rPr>
              <a:t>ідкритий ідентифікатор дослідника </a:t>
            </a:r>
            <a:endParaRPr lang="uk-UA" sz="1600" dirty="0">
              <a:latin typeface="Arial Nova Light" panose="020B0304020202020204" pitchFamily="34" charset="0"/>
              <a:cs typeface="Calibri Light" panose="020F0302020204030204" pitchFamily="34" charset="0"/>
            </a:endParaRPr>
          </a:p>
          <a:p>
            <a:r>
              <a:rPr lang="ru-UA" sz="1600" dirty="0">
                <a:latin typeface="Arial Nova Light" panose="020B0304020202020204" pitchFamily="34" charset="0"/>
                <a:cs typeface="Calibri Light" panose="020F0302020204030204" pitchFamily="34" charset="0"/>
              </a:rPr>
              <a:t> </a:t>
            </a:r>
            <a:r>
              <a:rPr lang="uk-UA" sz="1600" dirty="0">
                <a:latin typeface="Arial Nova Light" panose="020B0304020202020204" pitchFamily="34" charset="0"/>
                <a:cs typeface="Calibri Light" panose="020F0302020204030204" pitchFamily="34" charset="0"/>
              </a:rPr>
              <a:t>Ц</a:t>
            </a:r>
            <a:r>
              <a:rPr lang="ru-UA" sz="1600" dirty="0">
                <a:latin typeface="Arial Nova Light" panose="020B0304020202020204" pitchFamily="34" charset="0"/>
                <a:cs typeface="Calibri Light" panose="020F0302020204030204" pitchFamily="34" charset="0"/>
              </a:rPr>
              <a:t>е алфавітно-цифровий код, який дозволяє вченому об'єднати в одному профайлі дані про всі свої публікації, афіліації, дослідження та наукові процеси, в яких він бере участь. ORCID візуально та технічно пов'язує будь-які наукові процеси з їхніми авторами, допомагає підтримувати список публікацій у актуальному вигляді.</a:t>
            </a:r>
          </a:p>
          <a:p>
            <a:endParaRPr lang="ru-UA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1DA26B8-F6CC-409B-A388-8182120CBF8E}"/>
              </a:ext>
            </a:extLst>
          </p:cNvPr>
          <p:cNvSpPr txBox="1"/>
          <p:nvPr/>
        </p:nvSpPr>
        <p:spPr>
          <a:xfrm>
            <a:off x="3928533" y="3307324"/>
            <a:ext cx="5968349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600" b="0" i="0" dirty="0">
                <a:effectLst/>
                <a:latin typeface="Arial Nova Light" panose="020B0304020202020204" pitchFamily="34" charset="0"/>
              </a:rPr>
              <a:t>Основною метою </a:t>
            </a:r>
            <a:r>
              <a:rPr lang="ru-RU" sz="1600" b="0" i="0" dirty="0" err="1">
                <a:effectLst/>
                <a:latin typeface="Arial Nova Light" panose="020B0304020202020204" pitchFamily="34" charset="0"/>
              </a:rPr>
              <a:t>введення</a:t>
            </a:r>
            <a:r>
              <a:rPr lang="ru-RU" sz="1600" b="0" i="0" dirty="0">
                <a:effectLst/>
                <a:latin typeface="Arial Nova Light" panose="020B0304020202020204" pitchFamily="34" charset="0"/>
              </a:rPr>
              <a:t> </a:t>
            </a:r>
            <a:r>
              <a:rPr lang="ru-RU" sz="1600" b="0" i="0" dirty="0" err="1">
                <a:effectLst/>
                <a:latin typeface="Arial Nova Light" panose="020B0304020202020204" pitchFamily="34" charset="0"/>
              </a:rPr>
              <a:t>системи</a:t>
            </a:r>
            <a:r>
              <a:rPr lang="ru-RU" sz="1600" b="0" i="0" dirty="0">
                <a:effectLst/>
                <a:latin typeface="Arial Nova Light" panose="020B0304020202020204" pitchFamily="34" charset="0"/>
              </a:rPr>
              <a:t> </a:t>
            </a:r>
            <a:r>
              <a:rPr lang="en-US" sz="1600" b="0" i="0" u="none" strike="noStrike" dirty="0">
                <a:effectLst/>
                <a:latin typeface="Arial Nova Light" panose="020B0304020202020204" pitchFamily="34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ORCID</a:t>
            </a:r>
            <a:r>
              <a:rPr lang="en-US" sz="1600" b="0" i="0" dirty="0">
                <a:effectLst/>
                <a:latin typeface="Arial Nova Light" panose="020B0304020202020204" pitchFamily="34" charset="0"/>
              </a:rPr>
              <a:t> </a:t>
            </a:r>
            <a:r>
              <a:rPr lang="ru-RU" sz="1600" b="0" i="0" dirty="0">
                <a:effectLst/>
                <a:latin typeface="Arial Nova Light" panose="020B0304020202020204" pitchFamily="34" charset="0"/>
              </a:rPr>
              <a:t>є </a:t>
            </a:r>
            <a:r>
              <a:rPr lang="ru-RU" sz="1600" b="0" i="0" dirty="0" err="1">
                <a:effectLst/>
                <a:latin typeface="Arial Nova Light" panose="020B0304020202020204" pitchFamily="34" charset="0"/>
              </a:rPr>
              <a:t>можливість</a:t>
            </a:r>
            <a:r>
              <a:rPr lang="ru-RU" sz="1600" b="0" i="0" dirty="0">
                <a:effectLst/>
                <a:latin typeface="Arial Nova Light" panose="020B0304020202020204" pitchFamily="34" charset="0"/>
              </a:rPr>
              <a:t> </a:t>
            </a:r>
            <a:r>
              <a:rPr lang="ru-RU" sz="1600" b="0" i="0" dirty="0" err="1">
                <a:effectLst/>
                <a:latin typeface="Arial Nova Light" panose="020B0304020202020204" pitchFamily="34" charset="0"/>
              </a:rPr>
              <a:t>ідентифікації</a:t>
            </a:r>
            <a:r>
              <a:rPr lang="ru-RU" sz="1600" b="0" i="0" dirty="0">
                <a:effectLst/>
                <a:latin typeface="Arial Nova Light" panose="020B0304020202020204" pitchFamily="34" charset="0"/>
              </a:rPr>
              <a:t> </a:t>
            </a:r>
            <a:r>
              <a:rPr lang="ru-RU" sz="1600" b="0" i="0" dirty="0" err="1">
                <a:effectLst/>
                <a:latin typeface="Arial Nova Light" panose="020B0304020202020204" pitchFamily="34" charset="0"/>
              </a:rPr>
              <a:t>наукових</a:t>
            </a:r>
            <a:r>
              <a:rPr lang="ru-RU" sz="1600" b="0" i="0" dirty="0">
                <a:effectLst/>
                <a:latin typeface="Arial Nova Light" panose="020B0304020202020204" pitchFamily="34" charset="0"/>
              </a:rPr>
              <a:t> </a:t>
            </a:r>
            <a:r>
              <a:rPr lang="ru-RU" sz="1600" b="0" i="0" dirty="0" err="1">
                <a:effectLst/>
                <a:latin typeface="Arial Nova Light" panose="020B0304020202020204" pitchFamily="34" charset="0"/>
              </a:rPr>
              <a:t>робіт</a:t>
            </a:r>
            <a:r>
              <a:rPr lang="ru-RU" sz="1600" b="0" i="0" dirty="0">
                <a:effectLst/>
                <a:latin typeface="Arial Nova Light" panose="020B0304020202020204" pitchFamily="34" charset="0"/>
              </a:rPr>
              <a:t>, </a:t>
            </a:r>
            <a:r>
              <a:rPr lang="ru-RU" sz="1600" b="0" i="0" dirty="0" err="1">
                <a:effectLst/>
                <a:latin typeface="Arial Nova Light" panose="020B0304020202020204" pitchFamily="34" charset="0"/>
              </a:rPr>
              <a:t>написаних</a:t>
            </a:r>
            <a:r>
              <a:rPr lang="ru-RU" sz="1600" b="0" i="0" dirty="0">
                <a:effectLst/>
                <a:latin typeface="Arial Nova Light" panose="020B0304020202020204" pitchFamily="34" charset="0"/>
              </a:rPr>
              <a:t> </a:t>
            </a:r>
            <a:r>
              <a:rPr lang="ru-RU" sz="1600" b="0" i="0" dirty="0" err="1">
                <a:effectLst/>
                <a:latin typeface="Arial Nova Light" panose="020B0304020202020204" pitchFamily="34" charset="0"/>
              </a:rPr>
              <a:t>різними</a:t>
            </a:r>
            <a:r>
              <a:rPr lang="ru-RU" sz="1600" b="0" i="0" dirty="0">
                <a:effectLst/>
                <a:latin typeface="Arial Nova Light" panose="020B0304020202020204" pitchFamily="34" charset="0"/>
              </a:rPr>
              <a:t> </a:t>
            </a:r>
            <a:r>
              <a:rPr lang="ru-RU" sz="1600" b="0" i="0" dirty="0" err="1">
                <a:effectLst/>
                <a:latin typeface="Arial Nova Light" panose="020B0304020202020204" pitchFamily="34" charset="0"/>
              </a:rPr>
              <a:t>вченими</a:t>
            </a:r>
            <a:r>
              <a:rPr lang="ru-RU" sz="1600" b="0" i="0" dirty="0">
                <a:effectLst/>
                <a:latin typeface="Arial Nova Light" panose="020B0304020202020204" pitchFamily="34" charset="0"/>
              </a:rPr>
              <a:t> з </a:t>
            </a:r>
            <a:r>
              <a:rPr lang="ru-RU" sz="1600" b="0" i="0" dirty="0" err="1">
                <a:effectLst/>
                <a:latin typeface="Arial Nova Light" panose="020B0304020202020204" pitchFamily="34" charset="0"/>
              </a:rPr>
              <a:t>однаковими</a:t>
            </a:r>
            <a:r>
              <a:rPr lang="ru-RU" sz="1600" b="0" i="0" dirty="0">
                <a:effectLst/>
                <a:latin typeface="Arial Nova Light" panose="020B0304020202020204" pitchFamily="34" charset="0"/>
              </a:rPr>
              <a:t> </a:t>
            </a:r>
            <a:r>
              <a:rPr lang="ru-RU" sz="1600" b="0" i="0" dirty="0" err="1">
                <a:effectLst/>
                <a:latin typeface="Arial Nova Light" panose="020B0304020202020204" pitchFamily="34" charset="0"/>
              </a:rPr>
              <a:t>іменами</a:t>
            </a:r>
            <a:r>
              <a:rPr lang="ru-RU" sz="1600" b="0" i="0" dirty="0">
                <a:effectLst/>
                <a:latin typeface="Arial Nova Light" panose="020B0304020202020204" pitchFamily="34" charset="0"/>
              </a:rPr>
              <a:t> та </a:t>
            </a:r>
            <a:r>
              <a:rPr lang="ru-RU" sz="1600" b="0" i="0" dirty="0" err="1">
                <a:effectLst/>
                <a:latin typeface="Arial Nova Light" panose="020B0304020202020204" pitchFamily="34" charset="0"/>
              </a:rPr>
              <a:t>прізвищами</a:t>
            </a:r>
            <a:r>
              <a:rPr lang="ru-RU" sz="1600" b="0" i="0" dirty="0">
                <a:effectLst/>
                <a:latin typeface="Arial Nova Light" panose="020B0304020202020204" pitchFamily="34" charset="0"/>
              </a:rPr>
              <a:t>. </a:t>
            </a:r>
          </a:p>
          <a:p>
            <a:r>
              <a:rPr lang="ru-RU" sz="1600" b="0" i="0" dirty="0" err="1">
                <a:effectLst/>
                <a:latin typeface="Arial Nova Light" panose="020B0304020202020204" pitchFamily="34" charset="0"/>
              </a:rPr>
              <a:t>Ідентифікатор</a:t>
            </a:r>
            <a:r>
              <a:rPr lang="ru-RU" sz="1600" b="0" i="0" dirty="0">
                <a:effectLst/>
                <a:latin typeface="Arial Nova Light" panose="020B0304020202020204" pitchFamily="34" charset="0"/>
              </a:rPr>
              <a:t> </a:t>
            </a:r>
            <a:r>
              <a:rPr lang="ru-RU" sz="1600" b="0" i="0" dirty="0" err="1">
                <a:effectLst/>
                <a:latin typeface="Arial Nova Light" panose="020B0304020202020204" pitchFamily="34" charset="0"/>
              </a:rPr>
              <a:t>представляє</a:t>
            </a:r>
            <a:r>
              <a:rPr lang="ru-RU" sz="1600" b="0" i="0" dirty="0">
                <a:effectLst/>
                <a:latin typeface="Arial Nova Light" panose="020B0304020202020204" pitchFamily="34" charset="0"/>
              </a:rPr>
              <a:t> собою 16 -</a:t>
            </a:r>
            <a:r>
              <a:rPr lang="ru-RU" sz="1600" b="0" i="0" dirty="0" err="1">
                <a:effectLst/>
                <a:latin typeface="Arial Nova Light" panose="020B0304020202020204" pitchFamily="34" charset="0"/>
              </a:rPr>
              <a:t>значне</a:t>
            </a:r>
            <a:r>
              <a:rPr lang="ru-RU" sz="1600" b="0" i="0" dirty="0">
                <a:effectLst/>
                <a:latin typeface="Arial Nova Light" panose="020B0304020202020204" pitchFamily="34" charset="0"/>
              </a:rPr>
              <a:t> число, </a:t>
            </a:r>
            <a:r>
              <a:rPr lang="ru-RU" sz="1600" b="0" i="0" dirty="0" err="1">
                <a:effectLst/>
                <a:latin typeface="Arial Nova Light" panose="020B0304020202020204" pitchFamily="34" charset="0"/>
              </a:rPr>
              <a:t>унікальне</a:t>
            </a:r>
            <a:r>
              <a:rPr lang="ru-RU" sz="1600" b="0" i="0" dirty="0">
                <a:effectLst/>
                <a:latin typeface="Arial Nova Light" panose="020B0304020202020204" pitchFamily="34" charset="0"/>
              </a:rPr>
              <a:t> для кожного автора.</a:t>
            </a:r>
            <a:endParaRPr lang="ru-UA" sz="1600" dirty="0">
              <a:latin typeface="Arial Nova Light" panose="020B0304020202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A2E328B-939C-4A2E-AED8-FE92295358E4}"/>
              </a:ext>
            </a:extLst>
          </p:cNvPr>
          <p:cNvSpPr txBox="1"/>
          <p:nvPr/>
        </p:nvSpPr>
        <p:spPr>
          <a:xfrm>
            <a:off x="416784" y="5681939"/>
            <a:ext cx="10236093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uk-UA" sz="1600" dirty="0">
                <a:latin typeface="Arial Nova Light" panose="020B0304020202020204" pitchFamily="34" charset="0"/>
                <a:cs typeface="Calibri Light" panose="020F0302020204030204" pitchFamily="34" charset="0"/>
              </a:rPr>
              <a:t>О</a:t>
            </a:r>
            <a:r>
              <a:rPr lang="ru-UA" sz="1600" dirty="0" err="1">
                <a:latin typeface="Arial Nova Light" panose="020B0304020202020204" pitchFamily="34" charset="0"/>
                <a:cs typeface="Calibri Light" panose="020F0302020204030204" pitchFamily="34" charset="0"/>
              </a:rPr>
              <a:t>б'єднує</a:t>
            </a:r>
            <a:r>
              <a:rPr lang="ru-UA" sz="1600" dirty="0">
                <a:latin typeface="Arial Nova Light" panose="020B0304020202020204" pitchFamily="34" charset="0"/>
                <a:cs typeface="Calibri Light" panose="020F0302020204030204" pitchFamily="34" charset="0"/>
              </a:rPr>
              <a:t> </a:t>
            </a:r>
            <a:r>
              <a:rPr lang="ru-UA" sz="1600" dirty="0" err="1">
                <a:latin typeface="Arial Nova Light" panose="020B0304020202020204" pitchFamily="34" charset="0"/>
                <a:cs typeface="Calibri Light" panose="020F0302020204030204" pitchFamily="34" charset="0"/>
              </a:rPr>
              <a:t>понад</a:t>
            </a:r>
            <a:r>
              <a:rPr lang="ru-UA" sz="1600" dirty="0">
                <a:latin typeface="Arial Nova Light" panose="020B0304020202020204" pitchFamily="34" charset="0"/>
                <a:cs typeface="Calibri Light" panose="020F0302020204030204" pitchFamily="34" charset="0"/>
              </a:rPr>
              <a:t> 10 млн. </a:t>
            </a:r>
            <a:r>
              <a:rPr lang="ru-UA" sz="1600" dirty="0" err="1">
                <a:latin typeface="Arial Nova Light" panose="020B0304020202020204" pitchFamily="34" charset="0"/>
                <a:cs typeface="Calibri Light" panose="020F0302020204030204" pitchFamily="34" charset="0"/>
              </a:rPr>
              <a:t>дослідників</a:t>
            </a:r>
            <a:r>
              <a:rPr lang="ru-UA" sz="1600" dirty="0">
                <a:latin typeface="Arial Nova Light" panose="020B0304020202020204" pitchFamily="34" charset="0"/>
                <a:cs typeface="Calibri Light" panose="020F0302020204030204" pitchFamily="34" charset="0"/>
              </a:rPr>
              <a:t> з </a:t>
            </a:r>
            <a:r>
              <a:rPr lang="ru-UA" sz="1600" dirty="0" err="1">
                <a:latin typeface="Arial Nova Light" panose="020B0304020202020204" pitchFamily="34" charset="0"/>
                <a:cs typeface="Calibri Light" panose="020F0302020204030204" pitchFamily="34" charset="0"/>
              </a:rPr>
              <a:t>унікальними</a:t>
            </a:r>
            <a:r>
              <a:rPr lang="ru-UA" sz="1600" dirty="0">
                <a:latin typeface="Arial Nova Light" panose="020B0304020202020204" pitchFamily="34" charset="0"/>
                <a:cs typeface="Calibri Light" panose="020F0302020204030204" pitchFamily="34" charset="0"/>
              </a:rPr>
              <a:t> </a:t>
            </a:r>
            <a:r>
              <a:rPr lang="ru-UA" sz="1600" dirty="0" err="1">
                <a:latin typeface="Arial Nova Light" panose="020B0304020202020204" pitchFamily="34" charset="0"/>
                <a:cs typeface="Calibri Light" panose="020F0302020204030204" pitchFamily="34" charset="0"/>
              </a:rPr>
              <a:t>ідентифікаторами</a:t>
            </a:r>
            <a:r>
              <a:rPr lang="ru-UA" sz="1600" dirty="0">
                <a:latin typeface="Arial Nova Light" panose="020B0304020202020204" pitchFamily="34" charset="0"/>
                <a:cs typeface="Calibri Light" panose="020F0302020204030204" pitchFamily="34" charset="0"/>
              </a:rPr>
              <a:t>.</a:t>
            </a:r>
            <a:r>
              <a:rPr lang="uk-UA" sz="1600" dirty="0">
                <a:latin typeface="Arial Nova Light" panose="020B0304020202020204" pitchFamily="34" charset="0"/>
                <a:cs typeface="Calibri Light" panose="020F0302020204030204" pitchFamily="34" charset="0"/>
              </a:rPr>
              <a:t> </a:t>
            </a:r>
            <a:r>
              <a:rPr lang="en-US" sz="1600" b="0" i="0" dirty="0">
                <a:effectLst/>
                <a:latin typeface="Arial Nova Light" panose="020B0304020202020204" pitchFamily="34" charset="0"/>
                <a:cs typeface="Calibri Light" panose="020F0302020204030204" pitchFamily="34" charset="0"/>
              </a:rPr>
              <a:t>ORCID </a:t>
            </a:r>
            <a:r>
              <a:rPr lang="ru-RU" sz="1600" b="0" i="0" dirty="0">
                <a:effectLst/>
                <a:latin typeface="Arial Nova Light" panose="020B0304020202020204" pitchFamily="34" charset="0"/>
                <a:cs typeface="Calibri Light" panose="020F0302020204030204" pitchFamily="34" charset="0"/>
              </a:rPr>
              <a:t>є </a:t>
            </a:r>
            <a:r>
              <a:rPr lang="ru-RU" sz="1600" b="0" i="0" dirty="0" err="1">
                <a:effectLst/>
                <a:latin typeface="Arial Nova Light" panose="020B0304020202020204" pitchFamily="34" charset="0"/>
                <a:cs typeface="Calibri Light" panose="020F0302020204030204" pitchFamily="34" charset="0"/>
              </a:rPr>
              <a:t>неприбутковою</a:t>
            </a:r>
            <a:r>
              <a:rPr lang="ru-RU" sz="1600" b="0" i="0" dirty="0">
                <a:effectLst/>
                <a:latin typeface="Arial Nova Light" panose="020B0304020202020204" pitchFamily="34" charset="0"/>
                <a:cs typeface="Calibri Light" panose="020F0302020204030204" pitchFamily="34" charset="0"/>
              </a:rPr>
              <a:t> </a:t>
            </a:r>
            <a:r>
              <a:rPr lang="ru-RU" sz="1600" b="0" i="0" dirty="0" err="1">
                <a:effectLst/>
                <a:latin typeface="Arial Nova Light" panose="020B0304020202020204" pitchFamily="34" charset="0"/>
                <a:cs typeface="Calibri Light" panose="020F0302020204030204" pitchFamily="34" charset="0"/>
              </a:rPr>
              <a:t>організацією</a:t>
            </a:r>
            <a:r>
              <a:rPr lang="ru-RU" sz="1600" b="0" i="0" dirty="0">
                <a:effectLst/>
                <a:latin typeface="Arial Nova Light" panose="020B0304020202020204" pitchFamily="34" charset="0"/>
                <a:cs typeface="Calibri Light" panose="020F0302020204030204" pitchFamily="34" charset="0"/>
              </a:rPr>
              <a:t>, </a:t>
            </a:r>
            <a:r>
              <a:rPr lang="ru-RU" sz="1600" b="0" i="0" dirty="0" err="1">
                <a:effectLst/>
                <a:latin typeface="Arial Nova Light" panose="020B0304020202020204" pitchFamily="34" charset="0"/>
                <a:cs typeface="Calibri Light" panose="020F0302020204030204" pitchFamily="34" charset="0"/>
              </a:rPr>
              <a:t>що</a:t>
            </a:r>
            <a:r>
              <a:rPr lang="ru-RU" sz="1600" b="0" i="0" dirty="0">
                <a:effectLst/>
                <a:latin typeface="Arial Nova Light" panose="020B0304020202020204" pitchFamily="34" charset="0"/>
                <a:cs typeface="Calibri Light" panose="020F0302020204030204" pitchFamily="34" charset="0"/>
              </a:rPr>
              <a:t> </a:t>
            </a:r>
            <a:r>
              <a:rPr lang="ru-RU" sz="1600" b="0" i="0" dirty="0" err="1">
                <a:effectLst/>
                <a:latin typeface="Arial Nova Light" panose="020B0304020202020204" pitchFamily="34" charset="0"/>
                <a:cs typeface="Calibri Light" panose="020F0302020204030204" pitchFamily="34" charset="0"/>
              </a:rPr>
              <a:t>підтримується</a:t>
            </a:r>
            <a:r>
              <a:rPr lang="ru-RU" sz="1600" b="0" i="0" dirty="0">
                <a:effectLst/>
                <a:latin typeface="Arial Nova Light" panose="020B0304020202020204" pitchFamily="34" charset="0"/>
                <a:cs typeface="Calibri Light" panose="020F0302020204030204" pitchFamily="34" charset="0"/>
              </a:rPr>
              <a:t> глобальною мережею </a:t>
            </a:r>
            <a:r>
              <a:rPr lang="ru-RU" sz="1600" b="0" i="0" dirty="0" err="1">
                <a:effectLst/>
                <a:latin typeface="Arial Nova Light" panose="020B0304020202020204" pitchFamily="34" charset="0"/>
                <a:cs typeface="Calibri Light" panose="020F0302020204030204" pitchFamily="34" charset="0"/>
              </a:rPr>
              <a:t>організацій</a:t>
            </a:r>
            <a:r>
              <a:rPr lang="ru-RU" sz="1600" b="0" i="0" dirty="0">
                <a:effectLst/>
                <a:latin typeface="Arial Nova Light" panose="020B0304020202020204" pitchFamily="34" charset="0"/>
                <a:cs typeface="Calibri Light" panose="020F0302020204030204" pitchFamily="34" charset="0"/>
              </a:rPr>
              <a:t>, </a:t>
            </a:r>
            <a:r>
              <a:rPr lang="ru-RU" sz="1600" b="0" i="0" dirty="0" err="1">
                <a:effectLst/>
                <a:latin typeface="Arial Nova Light" panose="020B0304020202020204" pitchFamily="34" charset="0"/>
                <a:cs typeface="Calibri Light" panose="020F0302020204030204" pitchFamily="34" charset="0"/>
              </a:rPr>
              <a:t>включаючи</a:t>
            </a:r>
            <a:r>
              <a:rPr lang="ru-RU" sz="1600" b="0" i="0" dirty="0">
                <a:effectLst/>
                <a:latin typeface="Arial Nova Light" panose="020B0304020202020204" pitchFamily="34" charset="0"/>
                <a:cs typeface="Calibri Light" panose="020F0302020204030204" pitchFamily="34" charset="0"/>
              </a:rPr>
              <a:t> </a:t>
            </a:r>
            <a:r>
              <a:rPr lang="ru-RU" sz="1600" b="0" i="0" dirty="0" err="1">
                <a:effectLst/>
                <a:latin typeface="Arial Nova Light" panose="020B0304020202020204" pitchFamily="34" charset="0"/>
                <a:cs typeface="Calibri Light" panose="020F0302020204030204" pitchFamily="34" charset="0"/>
              </a:rPr>
              <a:t>дослідницьк</a:t>
            </a:r>
            <a:r>
              <a:rPr lang="uk-UA" sz="1600" dirty="0">
                <a:latin typeface="Arial Nova Light" panose="020B0304020202020204" pitchFamily="34" charset="0"/>
                <a:cs typeface="Calibri Light" panose="020F0302020204030204" pitchFamily="34" charset="0"/>
              </a:rPr>
              <a:t>і</a:t>
            </a:r>
            <a:r>
              <a:rPr lang="ru-RU" sz="1600" b="0" i="0" dirty="0">
                <a:effectLst/>
                <a:latin typeface="Arial Nova Light" panose="020B0304020202020204" pitchFamily="34" charset="0"/>
                <a:cs typeface="Calibri Light" panose="020F0302020204030204" pitchFamily="34" charset="0"/>
              </a:rPr>
              <a:t> </a:t>
            </a:r>
            <a:r>
              <a:rPr lang="ru-RU" sz="1600" b="0" i="0" dirty="0" err="1">
                <a:effectLst/>
                <a:latin typeface="Arial Nova Light" panose="020B0304020202020204" pitchFamily="34" charset="0"/>
                <a:cs typeface="Calibri Light" panose="020F0302020204030204" pitchFamily="34" charset="0"/>
              </a:rPr>
              <a:t>інститути</a:t>
            </a:r>
            <a:r>
              <a:rPr lang="ru-RU" sz="1600" b="0" i="0" dirty="0">
                <a:effectLst/>
                <a:latin typeface="Arial Nova Light" panose="020B0304020202020204" pitchFamily="34" charset="0"/>
                <a:cs typeface="Calibri Light" panose="020F0302020204030204" pitchFamily="34" charset="0"/>
              </a:rPr>
              <a:t>, </a:t>
            </a:r>
            <a:r>
              <a:rPr lang="ru-RU" sz="1600" b="0" i="0" dirty="0" err="1">
                <a:effectLst/>
                <a:latin typeface="Arial Nova Light" panose="020B0304020202020204" pitchFamily="34" charset="0"/>
                <a:cs typeface="Calibri Light" panose="020F0302020204030204" pitchFamily="34" charset="0"/>
              </a:rPr>
              <a:t>видавництва</a:t>
            </a:r>
            <a:r>
              <a:rPr lang="ru-RU" sz="1600" b="0" i="0" dirty="0">
                <a:effectLst/>
                <a:latin typeface="Arial Nova Light" panose="020B0304020202020204" pitchFamily="34" charset="0"/>
                <a:cs typeface="Calibri Light" panose="020F0302020204030204" pitchFamily="34" charset="0"/>
              </a:rPr>
              <a:t>, </a:t>
            </a:r>
            <a:r>
              <a:rPr lang="ru-RU" sz="1600" b="0" i="0" dirty="0" err="1">
                <a:effectLst/>
                <a:latin typeface="Arial Nova Light" panose="020B0304020202020204" pitchFamily="34" charset="0"/>
                <a:cs typeface="Calibri Light" panose="020F0302020204030204" pitchFamily="34" charset="0"/>
              </a:rPr>
              <a:t>спонсорів</a:t>
            </a:r>
            <a:r>
              <a:rPr lang="ru-RU" sz="1600" b="0" i="0" dirty="0">
                <a:effectLst/>
                <a:latin typeface="Arial Nova Light" panose="020B0304020202020204" pitchFamily="34" charset="0"/>
                <a:cs typeface="Calibri Light" panose="020F0302020204030204" pitchFamily="34" charset="0"/>
              </a:rPr>
              <a:t>, </a:t>
            </a:r>
            <a:r>
              <a:rPr lang="ru-RU" sz="1600" b="0" i="0" dirty="0" err="1">
                <a:effectLst/>
                <a:latin typeface="Arial Nova Light" panose="020B0304020202020204" pitchFamily="34" charset="0"/>
                <a:cs typeface="Calibri Light" panose="020F0302020204030204" pitchFamily="34" charset="0"/>
              </a:rPr>
              <a:t>професійні</a:t>
            </a:r>
            <a:r>
              <a:rPr lang="ru-RU" sz="1600" b="0" i="0" dirty="0">
                <a:effectLst/>
                <a:latin typeface="Arial Nova Light" panose="020B0304020202020204" pitchFamily="34" charset="0"/>
                <a:cs typeface="Calibri Light" panose="020F0302020204030204" pitchFamily="34" charset="0"/>
              </a:rPr>
              <a:t> </a:t>
            </a:r>
            <a:r>
              <a:rPr lang="ru-RU" sz="1600" b="0" i="0" dirty="0" err="1">
                <a:effectLst/>
                <a:latin typeface="Arial Nova Light" panose="020B0304020202020204" pitchFamily="34" charset="0"/>
                <a:cs typeface="Calibri Light" panose="020F0302020204030204" pitchFamily="34" charset="0"/>
              </a:rPr>
              <a:t>організації</a:t>
            </a:r>
            <a:r>
              <a:rPr lang="ru-RU" sz="1600" b="0" i="0" dirty="0">
                <a:effectLst/>
                <a:latin typeface="Arial Nova Light" panose="020B0304020202020204" pitchFamily="34" charset="0"/>
                <a:cs typeface="Calibri Light" panose="020F0302020204030204" pitchFamily="34" charset="0"/>
              </a:rPr>
              <a:t>, </a:t>
            </a:r>
            <a:r>
              <a:rPr lang="ru-RU" sz="1600" b="0" i="0" dirty="0" err="1">
                <a:effectLst/>
                <a:latin typeface="Arial Nova Light" panose="020B0304020202020204" pitchFamily="34" charset="0"/>
                <a:cs typeface="Calibri Light" panose="020F0302020204030204" pitchFamily="34" charset="0"/>
              </a:rPr>
              <a:t>служби</a:t>
            </a:r>
            <a:r>
              <a:rPr lang="ru-RU" sz="1600" b="0" i="0" dirty="0">
                <a:effectLst/>
                <a:latin typeface="Arial Nova Light" panose="020B0304020202020204" pitchFamily="34" charset="0"/>
                <a:cs typeface="Calibri Light" panose="020F0302020204030204" pitchFamily="34" charset="0"/>
              </a:rPr>
              <a:t> </a:t>
            </a:r>
            <a:r>
              <a:rPr lang="ru-RU" sz="1600" b="0" i="0" dirty="0" err="1">
                <a:effectLst/>
                <a:latin typeface="Arial Nova Light" panose="020B0304020202020204" pitchFamily="34" charset="0"/>
                <a:cs typeface="Calibri Light" panose="020F0302020204030204" pitchFamily="34" charset="0"/>
              </a:rPr>
              <a:t>проектування</a:t>
            </a:r>
            <a:r>
              <a:rPr lang="ru-RU" sz="1600" b="0" i="0" dirty="0">
                <a:effectLst/>
                <a:latin typeface="Arial Nova Light" panose="020B0304020202020204" pitchFamily="34" charset="0"/>
                <a:cs typeface="Calibri Light" panose="020F0302020204030204" pitchFamily="34" charset="0"/>
              </a:rPr>
              <a:t>, і </a:t>
            </a:r>
            <a:r>
              <a:rPr lang="ru-RU" sz="1600" b="0" i="0" dirty="0" err="1">
                <a:effectLst/>
                <a:latin typeface="Arial Nova Light" panose="020B0304020202020204" pitchFamily="34" charset="0"/>
                <a:cs typeface="Calibri Light" panose="020F0302020204030204" pitchFamily="34" charset="0"/>
              </a:rPr>
              <a:t>інші</a:t>
            </a:r>
            <a:r>
              <a:rPr lang="ru-RU" sz="1600" b="0" i="0" dirty="0">
                <a:effectLst/>
                <a:latin typeface="Arial Nova Light" panose="020B0304020202020204" pitchFamily="34" charset="0"/>
                <a:cs typeface="Calibri Light" panose="020F0302020204030204" pitchFamily="34" charset="0"/>
              </a:rPr>
              <a:t> </a:t>
            </a:r>
            <a:r>
              <a:rPr lang="ru-RU" sz="1600" b="0" i="0" dirty="0" err="1">
                <a:effectLst/>
                <a:latin typeface="Arial Nova Light" panose="020B0304020202020204" pitchFamily="34" charset="0"/>
                <a:cs typeface="Calibri Light" panose="020F0302020204030204" pitchFamily="34" charset="0"/>
              </a:rPr>
              <a:t>організації</a:t>
            </a:r>
            <a:r>
              <a:rPr lang="ru-RU" sz="1600" b="0" i="0" dirty="0">
                <a:effectLst/>
                <a:latin typeface="Arial Nova Light" panose="020B0304020202020204" pitchFamily="34" charset="0"/>
                <a:cs typeface="Calibri Light" panose="020F0302020204030204" pitchFamily="34" charset="0"/>
              </a:rPr>
              <a:t> в </a:t>
            </a:r>
            <a:r>
              <a:rPr lang="ru-RU" sz="1600" b="0" i="0" dirty="0" err="1">
                <a:effectLst/>
                <a:latin typeface="Arial Nova Light" panose="020B0304020202020204" pitchFamily="34" charset="0"/>
                <a:cs typeface="Calibri Light" panose="020F0302020204030204" pitchFamily="34" charset="0"/>
              </a:rPr>
              <a:t>освіті</a:t>
            </a:r>
            <a:r>
              <a:rPr lang="ru-RU" sz="1600" b="0" i="0" dirty="0">
                <a:effectLst/>
                <a:latin typeface="Arial Nova Light" panose="020B0304020202020204" pitchFamily="34" charset="0"/>
                <a:cs typeface="Calibri Light" panose="020F0302020204030204" pitchFamily="34" charset="0"/>
              </a:rPr>
              <a:t> та </a:t>
            </a:r>
            <a:r>
              <a:rPr lang="ru-RU" sz="1600" b="0" i="0" dirty="0" err="1">
                <a:effectLst/>
                <a:latin typeface="Arial Nova Light" panose="020B0304020202020204" pitchFamily="34" charset="0"/>
                <a:cs typeface="Calibri Light" panose="020F0302020204030204" pitchFamily="34" charset="0"/>
              </a:rPr>
              <a:t>науці</a:t>
            </a:r>
            <a:r>
              <a:rPr lang="ru-RU" sz="1600" b="0" i="0" dirty="0">
                <a:effectLst/>
                <a:latin typeface="Arial Nova Light" panose="020B0304020202020204" pitchFamily="34" charset="0"/>
                <a:cs typeface="Calibri Light" panose="020F0302020204030204" pitchFamily="34" charset="0"/>
              </a:rPr>
              <a:t>.</a:t>
            </a:r>
            <a:r>
              <a:rPr lang="ru-UA" sz="1600" dirty="0">
                <a:latin typeface="Arial Nova Light" panose="020B0304020202020204" pitchFamily="34" charset="0"/>
                <a:cs typeface="Calibri Light" panose="020F0302020204030204" pitchFamily="34" charset="0"/>
              </a:rPr>
              <a:t>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B4E2D9A-CECC-45B9-5D11-8ECB2864A26D}"/>
              </a:ext>
            </a:extLst>
          </p:cNvPr>
          <p:cNvSpPr txBox="1"/>
          <p:nvPr/>
        </p:nvSpPr>
        <p:spPr>
          <a:xfrm>
            <a:off x="578556" y="901861"/>
            <a:ext cx="6101644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uk-UA" sz="2000" b="1" dirty="0">
                <a:solidFill>
                  <a:schemeClr val="bg2">
                    <a:lumMod val="25000"/>
                    <a:alpha val="58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Що таке </a:t>
            </a:r>
            <a:r>
              <a:rPr lang="en-US" sz="2000" b="1" dirty="0">
                <a:solidFill>
                  <a:schemeClr val="bg2">
                    <a:lumMod val="25000"/>
                    <a:alpha val="58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ORCID</a:t>
            </a:r>
            <a:r>
              <a:rPr lang="uk-UA" sz="2000" b="1" dirty="0">
                <a:solidFill>
                  <a:schemeClr val="bg2">
                    <a:lumMod val="25000"/>
                    <a:alpha val="58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?</a:t>
            </a:r>
            <a:endParaRPr lang="en-US" sz="2000" b="1" dirty="0">
              <a:solidFill>
                <a:schemeClr val="bg2">
                  <a:lumMod val="25000"/>
                  <a:alpha val="58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pic>
        <p:nvPicPr>
          <p:cNvPr id="16" name="Рисунок 15">
            <a:extLst>
              <a:ext uri="{FF2B5EF4-FFF2-40B4-BE49-F238E27FC236}">
                <a16:creationId xmlns:a16="http://schemas.microsoft.com/office/drawing/2014/main" id="{63DCA27F-630F-E31D-229E-8FDA5FB154F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8920" y="3152606"/>
            <a:ext cx="3450769" cy="17732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12832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2">
            <a:extLst>
              <a:ext uri="{FF2B5EF4-FFF2-40B4-BE49-F238E27FC236}">
                <a16:creationId xmlns:a16="http://schemas.microsoft.com/office/drawing/2014/main" id="{4593CD4B-F036-4C94-8AC4-1B4EBB14A0C4}"/>
              </a:ext>
            </a:extLst>
          </p:cNvPr>
          <p:cNvSpPr txBox="1">
            <a:spLocks/>
          </p:cNvSpPr>
          <p:nvPr/>
        </p:nvSpPr>
        <p:spPr>
          <a:xfrm>
            <a:off x="854025" y="357624"/>
            <a:ext cx="5015638" cy="538402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accent4"/>
              </a:buClr>
              <a:buFont typeface="The Hand Extrablack" panose="03070A02030502020204" pitchFamily="66" charset="0"/>
              <a:buChar char="•"/>
              <a:defRPr sz="2000" kern="1200" spc="20" baseline="0">
                <a:solidFill>
                  <a:schemeClr val="tx1">
                    <a:alpha val="58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4"/>
              </a:buClr>
              <a:buFont typeface="The Hand Extrablack" panose="03070A02030502020204" pitchFamily="66" charset="0"/>
              <a:buChar char="•"/>
              <a:defRPr sz="2000" kern="1200" spc="20" baseline="0">
                <a:solidFill>
                  <a:schemeClr val="tx1">
                    <a:alpha val="58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4"/>
              </a:buClr>
              <a:buFont typeface="The Hand Extrablack" panose="03070A02030502020204" pitchFamily="66" charset="0"/>
              <a:buChar char="•"/>
              <a:defRPr sz="2000" kern="1200" spc="20" baseline="0">
                <a:solidFill>
                  <a:schemeClr val="tx1">
                    <a:alpha val="58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4"/>
              </a:buClr>
              <a:buFont typeface="The Hand Extrablack" panose="03070A02030502020204" pitchFamily="66" charset="0"/>
              <a:buChar char="•"/>
              <a:defRPr sz="2000" kern="1200" spc="20" baseline="0">
                <a:solidFill>
                  <a:schemeClr val="tx1">
                    <a:alpha val="58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4"/>
              </a:buClr>
              <a:buFont typeface="The Hand Extrablack" panose="03070A02030502020204" pitchFamily="66" charset="0"/>
              <a:buChar char="•"/>
              <a:defRPr sz="2000" kern="1200" spc="20" baseline="0">
                <a:solidFill>
                  <a:schemeClr val="tx1">
                    <a:alpha val="58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400" b="1" dirty="0">
                <a:solidFill>
                  <a:schemeClr val="bg2">
                    <a:lumMod val="25000"/>
                    <a:alpha val="58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ORCID – </a:t>
            </a:r>
            <a:r>
              <a:rPr lang="uk-UA" sz="2400" b="1" dirty="0">
                <a:solidFill>
                  <a:schemeClr val="bg2">
                    <a:lumMod val="25000"/>
                    <a:alpha val="58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як це виглядає?</a:t>
            </a:r>
            <a:endParaRPr lang="en-US" sz="2400" b="1" dirty="0">
              <a:solidFill>
                <a:schemeClr val="bg2">
                  <a:lumMod val="25000"/>
                  <a:alpha val="58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0" indent="0">
              <a:buNone/>
            </a:pPr>
            <a:endParaRPr lang="en-US" sz="2400" b="1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F7F3E56-F26C-46EA-AF1D-73F6B49DA996}"/>
              </a:ext>
            </a:extLst>
          </p:cNvPr>
          <p:cNvSpPr txBox="1"/>
          <p:nvPr/>
        </p:nvSpPr>
        <p:spPr>
          <a:xfrm>
            <a:off x="541206" y="4604261"/>
            <a:ext cx="85236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hlinkClick r:id="rId2"/>
              </a:rPr>
              <a:t>ORCID</a:t>
            </a:r>
            <a:endParaRPr lang="ru-UA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6546168-A778-4BDC-A8A2-501D5FA93672}"/>
              </a:ext>
            </a:extLst>
          </p:cNvPr>
          <p:cNvSpPr txBox="1"/>
          <p:nvPr/>
        </p:nvSpPr>
        <p:spPr>
          <a:xfrm>
            <a:off x="541206" y="4973593"/>
            <a:ext cx="264824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dirty="0">
                <a:hlinkClick r:id="rId3"/>
              </a:rPr>
              <a:t>Видео уроки - </a:t>
            </a:r>
            <a:r>
              <a:rPr lang="en-US" dirty="0">
                <a:hlinkClick r:id="rId3"/>
              </a:rPr>
              <a:t>ORCID</a:t>
            </a:r>
            <a:endParaRPr lang="ru-UA" dirty="0"/>
          </a:p>
        </p:txBody>
      </p:sp>
      <p:graphicFrame>
        <p:nvGraphicFramePr>
          <p:cNvPr id="21" name="TextBox 14">
            <a:extLst>
              <a:ext uri="{FF2B5EF4-FFF2-40B4-BE49-F238E27FC236}">
                <a16:creationId xmlns:a16="http://schemas.microsoft.com/office/drawing/2014/main" id="{3E578715-E2D4-6649-43DC-495B37176B4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107976898"/>
              </p:ext>
            </p:extLst>
          </p:nvPr>
        </p:nvGraphicFramePr>
        <p:xfrm>
          <a:off x="277632" y="1265358"/>
          <a:ext cx="8923234" cy="254413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20607521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99453D22-9EB2-2263-1F89-C08EA7C04B8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4FB7AAF-755B-DE1D-778B-10A6F49A60F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67236" y="1013948"/>
            <a:ext cx="5228764" cy="803390"/>
          </a:xfrm>
        </p:spPr>
        <p:txBody>
          <a:bodyPr vert="horz" lIns="91440" tIns="45720" rIns="91440" bIns="45720" rtlCol="0">
            <a:normAutofit fontScale="90000"/>
          </a:bodyPr>
          <a:lstStyle/>
          <a:p>
            <a:pPr marL="0" indent="0" algn="l">
              <a:lnSpc>
                <a:spcPct val="90000"/>
              </a:lnSpc>
            </a:pPr>
            <a:r>
              <a:rPr lang="en-US" sz="2000" b="1" dirty="0" err="1"/>
              <a:t>Де</a:t>
            </a:r>
            <a:r>
              <a:rPr lang="en-US" sz="2000" b="1" dirty="0"/>
              <a:t> </a:t>
            </a:r>
            <a:r>
              <a:rPr lang="en-US" sz="2000" b="1" dirty="0" err="1"/>
              <a:t>використовується</a:t>
            </a:r>
            <a:r>
              <a:rPr lang="uk-UA" sz="2000" b="1" dirty="0"/>
              <a:t> </a:t>
            </a:r>
            <a:r>
              <a:rPr lang="en-US" sz="2000" b="1" dirty="0"/>
              <a:t>ORCID ?</a:t>
            </a:r>
            <a:br>
              <a:rPr lang="uk-UA" sz="2000" b="1" dirty="0"/>
            </a:br>
            <a:br>
              <a:rPr lang="uk-UA" sz="2000" b="1" dirty="0"/>
            </a:br>
            <a:endParaRPr lang="en-US" sz="2000" b="1" dirty="0"/>
          </a:p>
        </p:txBody>
      </p:sp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162710A7-D515-93DD-3156-C1CF793AF77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89954" y="1633156"/>
            <a:ext cx="4618286" cy="3340459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A3D614CB-66EB-2017-85D3-C0E6C326B2C1}"/>
              </a:ext>
            </a:extLst>
          </p:cNvPr>
          <p:cNvSpPr txBox="1"/>
          <p:nvPr/>
        </p:nvSpPr>
        <p:spPr>
          <a:xfrm>
            <a:off x="622707" y="2171121"/>
            <a:ext cx="5036854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>
              <a:buFont typeface="Arial" panose="020B0604020202020204" pitchFamily="34" charset="0"/>
              <a:buChar char="•"/>
            </a:pPr>
            <a:r>
              <a:rPr lang="ru-RU" b="0" i="0" dirty="0" err="1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вказується</a:t>
            </a:r>
            <a:r>
              <a:rPr lang="ru-RU" b="0" i="0" dirty="0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при </a:t>
            </a:r>
            <a:r>
              <a:rPr lang="ru-RU" b="0" i="0" dirty="0" err="1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подачі</a:t>
            </a:r>
            <a:r>
              <a:rPr lang="ru-RU" b="0" i="0" dirty="0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ru-RU" b="0" i="0" dirty="0" err="1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рукописів</a:t>
            </a:r>
            <a:r>
              <a:rPr lang="ru-RU" b="0" i="0" dirty="0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статей в </a:t>
            </a:r>
            <a:r>
              <a:rPr lang="ru-RU" dirty="0" err="1">
                <a:solidFill>
                  <a:srgbClr val="000000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закордонні</a:t>
            </a:r>
            <a:r>
              <a:rPr lang="ru-RU" dirty="0">
                <a:solidFill>
                  <a:srgbClr val="000000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ru-RU" b="0" i="0" dirty="0" err="1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редакції</a:t>
            </a:r>
            <a:r>
              <a:rPr lang="ru-RU" b="0" i="0" dirty="0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;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ru-RU" b="0" i="0" dirty="0" err="1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потрібно</a:t>
            </a:r>
            <a:r>
              <a:rPr lang="ru-RU" b="0" i="0" dirty="0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для </a:t>
            </a:r>
            <a:r>
              <a:rPr lang="ru-RU" b="0" i="0" dirty="0" err="1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участі</a:t>
            </a:r>
            <a:r>
              <a:rPr lang="ru-RU" b="0" i="0" dirty="0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в </a:t>
            </a:r>
            <a:r>
              <a:rPr lang="ru-RU" b="0" i="0" dirty="0" err="1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отриманні</a:t>
            </a:r>
            <a:r>
              <a:rPr lang="ru-RU" b="0" i="0" dirty="0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гран</a:t>
            </a:r>
            <a:r>
              <a:rPr lang="uk-UA" b="0" i="0" dirty="0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т</a:t>
            </a:r>
            <a:r>
              <a:rPr lang="ru-RU" b="0" i="0" dirty="0" err="1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ів</a:t>
            </a:r>
            <a:r>
              <a:rPr lang="ru-RU" b="0" i="0" dirty="0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;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ru-RU" b="0" i="0" dirty="0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служить </a:t>
            </a:r>
            <a:r>
              <a:rPr lang="ru-RU" b="0" i="0" dirty="0" err="1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обов’язковою</a:t>
            </a:r>
            <a:r>
              <a:rPr lang="ru-RU" b="0" i="0" dirty="0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ru-RU" b="0" i="0" dirty="0" err="1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умовою</a:t>
            </a:r>
            <a:r>
              <a:rPr lang="ru-RU" b="0" i="0" dirty="0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доступу до </a:t>
            </a:r>
            <a:r>
              <a:rPr lang="ru-RU" b="0" i="0" dirty="0" err="1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конференцій</a:t>
            </a:r>
            <a:r>
              <a:rPr lang="ru-RU" b="0" i="0" dirty="0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;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ru-RU" b="0" i="0" dirty="0" err="1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покращує</a:t>
            </a:r>
            <a:r>
              <a:rPr lang="ru-RU" b="0" i="0" dirty="0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ru-RU" b="0" i="0" dirty="0" err="1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іміджеву</a:t>
            </a:r>
            <a:r>
              <a:rPr lang="ru-RU" b="0" i="0" dirty="0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картинку автора і служить фактором </a:t>
            </a:r>
            <a:r>
              <a:rPr lang="ru-RU" b="0" i="0" dirty="0" err="1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представленості</a:t>
            </a:r>
            <a:r>
              <a:rPr lang="ru-RU" b="0" i="0" dirty="0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в </a:t>
            </a:r>
            <a:r>
              <a:rPr lang="ru-RU" b="0" i="0" dirty="0" err="1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інформаційному</a:t>
            </a:r>
            <a:r>
              <a:rPr lang="ru-RU" b="0" i="0" dirty="0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ru-RU" b="0" i="0" dirty="0" err="1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просторі</a:t>
            </a:r>
            <a:r>
              <a:rPr lang="ru-RU" b="0" i="0" dirty="0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9006403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DFAB91D0-F5DF-4463-A90C-BC44BD4955F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1475" y="249185"/>
            <a:ext cx="3401127" cy="1384009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DAC31AF4-2B7E-4393-9F2C-3F9345C1D76A}"/>
              </a:ext>
            </a:extLst>
          </p:cNvPr>
          <p:cNvSpPr txBox="1"/>
          <p:nvPr/>
        </p:nvSpPr>
        <p:spPr>
          <a:xfrm>
            <a:off x="3922602" y="618023"/>
            <a:ext cx="5453109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dirty="0">
                <a:solidFill>
                  <a:srgbClr val="505050"/>
                </a:solidFill>
                <a:latin typeface="NexusSans"/>
              </a:rPr>
              <a:t>O</a:t>
            </a:r>
            <a:r>
              <a:rPr lang="uk-UA" dirty="0" err="1">
                <a:solidFill>
                  <a:srgbClr val="505050"/>
                </a:solidFill>
                <a:latin typeface="NexusSans"/>
              </a:rPr>
              <a:t>дна</a:t>
            </a:r>
            <a:r>
              <a:rPr lang="uk-UA" dirty="0">
                <a:solidFill>
                  <a:srgbClr val="505050"/>
                </a:solidFill>
                <a:latin typeface="NexusSans"/>
              </a:rPr>
              <a:t> з найбільших </a:t>
            </a:r>
            <a:r>
              <a:rPr lang="uk-UA" dirty="0" err="1">
                <a:solidFill>
                  <a:srgbClr val="505050"/>
                </a:solidFill>
                <a:latin typeface="NexusSans"/>
              </a:rPr>
              <a:t>наукометричних</a:t>
            </a:r>
            <a:r>
              <a:rPr lang="uk-UA" dirty="0">
                <a:solidFill>
                  <a:srgbClr val="505050"/>
                </a:solidFill>
                <a:latin typeface="NexusSans"/>
              </a:rPr>
              <a:t> баз даних, створена компанією </a:t>
            </a:r>
            <a:r>
              <a:rPr lang="en-US" dirty="0">
                <a:solidFill>
                  <a:srgbClr val="505050"/>
                </a:solidFill>
                <a:latin typeface="NexusSans"/>
              </a:rPr>
              <a:t>Elsevier  </a:t>
            </a:r>
            <a:r>
              <a:rPr lang="uk-UA" dirty="0">
                <a:solidFill>
                  <a:srgbClr val="505050"/>
                </a:solidFill>
                <a:latin typeface="NexusSans"/>
              </a:rPr>
              <a:t>у 2004 році</a:t>
            </a:r>
            <a:endParaRPr lang="ru-RU" b="0" i="0" dirty="0">
              <a:solidFill>
                <a:srgbClr val="505050"/>
              </a:solidFill>
              <a:effectLst/>
              <a:latin typeface="NexusSans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F7DC017E-5A99-49B7-9542-0F7E5211E373}"/>
              </a:ext>
            </a:extLst>
          </p:cNvPr>
          <p:cNvSpPr txBox="1"/>
          <p:nvPr/>
        </p:nvSpPr>
        <p:spPr>
          <a:xfrm>
            <a:off x="521475" y="5042118"/>
            <a:ext cx="9141813" cy="18158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sz="1600" b="0" i="0" dirty="0">
                <a:solidFill>
                  <a:schemeClr val="accent6">
                    <a:lumMod val="75000"/>
                  </a:schemeClr>
                </a:solidFill>
                <a:effectLst/>
                <a:latin typeface="Arial Nova Light" panose="020B0304020202020204" pitchFamily="34" charset="0"/>
              </a:rPr>
              <a:t>Весь контент </a:t>
            </a:r>
            <a:r>
              <a:rPr lang="ru-RU" sz="1600" b="0" i="0" dirty="0" err="1">
                <a:solidFill>
                  <a:schemeClr val="accent6">
                    <a:lumMod val="75000"/>
                  </a:schemeClr>
                </a:solidFill>
                <a:effectLst/>
                <a:latin typeface="Arial Nova Light" panose="020B0304020202020204" pitchFamily="34" charset="0"/>
              </a:rPr>
              <a:t>бази</a:t>
            </a:r>
            <a:r>
              <a:rPr lang="ru-RU" sz="1600" b="0" i="0" dirty="0">
                <a:solidFill>
                  <a:schemeClr val="accent6">
                    <a:lumMod val="75000"/>
                  </a:schemeClr>
                </a:solidFill>
                <a:effectLst/>
                <a:latin typeface="Arial Nova Light" panose="020B0304020202020204" pitchFamily="34" charset="0"/>
              </a:rPr>
              <a:t> </a:t>
            </a:r>
            <a:r>
              <a:rPr lang="ru-RU" sz="1600" b="0" i="0" dirty="0" err="1">
                <a:solidFill>
                  <a:schemeClr val="accent6">
                    <a:lumMod val="75000"/>
                  </a:schemeClr>
                </a:solidFill>
                <a:effectLst/>
                <a:latin typeface="Arial Nova Light" panose="020B0304020202020204" pitchFamily="34" charset="0"/>
              </a:rPr>
              <a:t>Скопус</a:t>
            </a:r>
            <a:r>
              <a:rPr lang="ru-RU" sz="1600" b="0" i="0" dirty="0">
                <a:solidFill>
                  <a:schemeClr val="accent6">
                    <a:lumMod val="75000"/>
                  </a:schemeClr>
                </a:solidFill>
                <a:effectLst/>
                <a:latin typeface="Arial Nova Light" panose="020B0304020202020204" pitchFamily="34" charset="0"/>
              </a:rPr>
              <a:t> </a:t>
            </a:r>
            <a:r>
              <a:rPr lang="ru-RU" sz="1600" b="0" i="0" dirty="0" err="1">
                <a:solidFill>
                  <a:schemeClr val="accent6">
                    <a:lumMod val="75000"/>
                  </a:schemeClr>
                </a:solidFill>
                <a:effectLst/>
                <a:latin typeface="Arial Nova Light" panose="020B0304020202020204" pitchFamily="34" charset="0"/>
              </a:rPr>
              <a:t>розділяється</a:t>
            </a:r>
            <a:r>
              <a:rPr lang="ru-RU" sz="1600" b="0" i="0" dirty="0">
                <a:solidFill>
                  <a:schemeClr val="accent6">
                    <a:lumMod val="75000"/>
                  </a:schemeClr>
                </a:solidFill>
                <a:effectLst/>
                <a:latin typeface="Arial Nova Light" panose="020B0304020202020204" pitchFamily="34" charset="0"/>
              </a:rPr>
              <a:t> на 27 </a:t>
            </a:r>
            <a:r>
              <a:rPr lang="ru-RU" sz="1600" b="0" i="0" dirty="0" err="1">
                <a:solidFill>
                  <a:schemeClr val="accent6">
                    <a:lumMod val="75000"/>
                  </a:schemeClr>
                </a:solidFill>
                <a:effectLst/>
                <a:latin typeface="Arial Nova Light" panose="020B0304020202020204" pitchFamily="34" charset="0"/>
              </a:rPr>
              <a:t>категорій</a:t>
            </a:r>
            <a:r>
              <a:rPr lang="ru-RU" sz="1600" b="0" i="0" dirty="0">
                <a:solidFill>
                  <a:schemeClr val="accent6">
                    <a:lumMod val="75000"/>
                  </a:schemeClr>
                </a:solidFill>
                <a:effectLst/>
                <a:latin typeface="Arial Nova Light" panose="020B0304020202020204" pitchFamily="34" charset="0"/>
              </a:rPr>
              <a:t>, </a:t>
            </a:r>
            <a:r>
              <a:rPr lang="ru-RU" sz="1600" b="0" i="0" dirty="0" err="1">
                <a:solidFill>
                  <a:schemeClr val="accent6">
                    <a:lumMod val="75000"/>
                  </a:schemeClr>
                </a:solidFill>
                <a:effectLst/>
                <a:latin typeface="Arial Nova Light" panose="020B0304020202020204" pitchFamily="34" charset="0"/>
              </a:rPr>
              <a:t>які</a:t>
            </a:r>
            <a:r>
              <a:rPr lang="ru-RU" sz="1600" b="0" i="0" dirty="0">
                <a:solidFill>
                  <a:schemeClr val="accent6">
                    <a:lumMod val="75000"/>
                  </a:schemeClr>
                </a:solidFill>
                <a:effectLst/>
                <a:latin typeface="Arial Nova Light" panose="020B0304020202020204" pitchFamily="34" charset="0"/>
              </a:rPr>
              <a:t> в свою </a:t>
            </a:r>
            <a:r>
              <a:rPr lang="ru-RU" sz="1600" b="0" i="0" dirty="0" err="1">
                <a:solidFill>
                  <a:schemeClr val="accent6">
                    <a:lumMod val="75000"/>
                  </a:schemeClr>
                </a:solidFill>
                <a:effectLst/>
                <a:latin typeface="Arial Nova Light" panose="020B0304020202020204" pitchFamily="34" charset="0"/>
              </a:rPr>
              <a:t>чергу</a:t>
            </a:r>
            <a:r>
              <a:rPr lang="ru-RU" sz="1600" b="0" i="0" dirty="0">
                <a:solidFill>
                  <a:schemeClr val="accent6">
                    <a:lumMod val="75000"/>
                  </a:schemeClr>
                </a:solidFill>
                <a:effectLst/>
                <a:latin typeface="Arial Nova Light" panose="020B0304020202020204" pitchFamily="34" charset="0"/>
              </a:rPr>
              <a:t> </a:t>
            </a:r>
            <a:r>
              <a:rPr lang="ru-RU" sz="1600" b="0" i="0" dirty="0" err="1">
                <a:solidFill>
                  <a:schemeClr val="accent6">
                    <a:lumMod val="75000"/>
                  </a:schemeClr>
                </a:solidFill>
                <a:effectLst/>
                <a:latin typeface="Arial Nova Light" panose="020B0304020202020204" pitchFamily="34" charset="0"/>
              </a:rPr>
              <a:t>мають</a:t>
            </a:r>
            <a:r>
              <a:rPr lang="ru-RU" sz="1600" b="0" i="0" dirty="0">
                <a:solidFill>
                  <a:schemeClr val="accent6">
                    <a:lumMod val="75000"/>
                  </a:schemeClr>
                </a:solidFill>
                <a:effectLst/>
                <a:latin typeface="Arial Nova Light" panose="020B0304020202020204" pitchFamily="34" charset="0"/>
              </a:rPr>
              <a:t> </a:t>
            </a:r>
            <a:r>
              <a:rPr lang="ru-RU" sz="1600" b="0" i="0" dirty="0" err="1">
                <a:solidFill>
                  <a:schemeClr val="accent6">
                    <a:lumMod val="75000"/>
                  </a:schemeClr>
                </a:solidFill>
                <a:effectLst/>
                <a:latin typeface="Arial Nova Light" panose="020B0304020202020204" pitchFamily="34" charset="0"/>
              </a:rPr>
              <a:t>більш</a:t>
            </a:r>
            <a:r>
              <a:rPr lang="ru-RU" sz="1600" b="0" i="0" dirty="0">
                <a:solidFill>
                  <a:schemeClr val="accent6">
                    <a:lumMod val="75000"/>
                  </a:schemeClr>
                </a:solidFill>
                <a:effectLst/>
                <a:latin typeface="Arial Nova Light" panose="020B0304020202020204" pitchFamily="34" charset="0"/>
              </a:rPr>
              <a:t> </a:t>
            </a:r>
            <a:r>
              <a:rPr lang="ru-RU" sz="1600" b="0" i="0" dirty="0" err="1">
                <a:solidFill>
                  <a:schemeClr val="accent6">
                    <a:lumMod val="75000"/>
                  </a:schemeClr>
                </a:solidFill>
                <a:effectLst/>
                <a:latin typeface="Arial Nova Light" panose="020B0304020202020204" pitchFamily="34" charset="0"/>
              </a:rPr>
              <a:t>детальну</a:t>
            </a:r>
            <a:r>
              <a:rPr lang="ru-RU" sz="1600" b="0" i="0" dirty="0">
                <a:solidFill>
                  <a:schemeClr val="accent6">
                    <a:lumMod val="75000"/>
                  </a:schemeClr>
                </a:solidFill>
                <a:effectLst/>
                <a:latin typeface="Arial Nova Light" panose="020B0304020202020204" pitchFamily="34" charset="0"/>
              </a:rPr>
              <a:t> </a:t>
            </a:r>
            <a:r>
              <a:rPr lang="ru-RU" sz="1600" b="0" i="0" dirty="0" err="1">
                <a:solidFill>
                  <a:schemeClr val="accent6">
                    <a:lumMod val="75000"/>
                  </a:schemeClr>
                </a:solidFill>
                <a:effectLst/>
                <a:latin typeface="Arial Nova Light" panose="020B0304020202020204" pitchFamily="34" charset="0"/>
              </a:rPr>
              <a:t>градацію</a:t>
            </a:r>
            <a:r>
              <a:rPr lang="ru-RU" sz="1600" b="0" i="0" dirty="0">
                <a:solidFill>
                  <a:schemeClr val="accent6">
                    <a:lumMod val="75000"/>
                  </a:schemeClr>
                </a:solidFill>
                <a:effectLst/>
                <a:latin typeface="Arial Nova Light" panose="020B0304020202020204" pitchFamily="34" charset="0"/>
              </a:rPr>
              <a:t> – </a:t>
            </a:r>
            <a:r>
              <a:rPr lang="ru-RU" sz="1600" b="0" i="0" dirty="0" err="1">
                <a:solidFill>
                  <a:schemeClr val="accent6">
                    <a:lumMod val="75000"/>
                  </a:schemeClr>
                </a:solidFill>
                <a:effectLst/>
                <a:latin typeface="Arial Nova Light" panose="020B0304020202020204" pitchFamily="34" charset="0"/>
              </a:rPr>
              <a:t>близько</a:t>
            </a:r>
            <a:r>
              <a:rPr lang="ru-RU" sz="1600" b="0" i="0" dirty="0">
                <a:solidFill>
                  <a:schemeClr val="accent6">
                    <a:lumMod val="75000"/>
                  </a:schemeClr>
                </a:solidFill>
                <a:effectLst/>
                <a:latin typeface="Arial Nova Light" panose="020B0304020202020204" pitchFamily="34" charset="0"/>
              </a:rPr>
              <a:t> 350 </a:t>
            </a:r>
            <a:r>
              <a:rPr lang="ru-RU" sz="1600" b="0" i="0" dirty="0" err="1">
                <a:solidFill>
                  <a:schemeClr val="accent6">
                    <a:lumMod val="75000"/>
                  </a:schemeClr>
                </a:solidFill>
                <a:effectLst/>
                <a:latin typeface="Arial Nova Light" panose="020B0304020202020204" pitchFamily="34" charset="0"/>
              </a:rPr>
              <a:t>розділів</a:t>
            </a:r>
            <a:r>
              <a:rPr lang="ru-RU" sz="1600" b="0" i="0" dirty="0">
                <a:solidFill>
                  <a:schemeClr val="accent6">
                    <a:lumMod val="75000"/>
                  </a:schemeClr>
                </a:solidFill>
                <a:effectLst/>
                <a:latin typeface="Arial Nova Light" panose="020B0304020202020204" pitchFamily="34" charset="0"/>
              </a:rPr>
              <a:t>. </a:t>
            </a:r>
            <a:r>
              <a:rPr lang="ru-RU" sz="1600" b="0" i="0" dirty="0" err="1">
                <a:solidFill>
                  <a:schemeClr val="accent6">
                    <a:lumMod val="75000"/>
                  </a:schemeClr>
                </a:solidFill>
                <a:effectLst/>
                <a:latin typeface="Arial Nova Light" panose="020B0304020202020204" pitchFamily="34" charset="0"/>
              </a:rPr>
              <a:t>Домінують</a:t>
            </a:r>
            <a:r>
              <a:rPr lang="ru-RU" sz="1600" b="0" i="0" dirty="0">
                <a:solidFill>
                  <a:schemeClr val="accent6">
                    <a:lumMod val="75000"/>
                  </a:schemeClr>
                </a:solidFill>
                <a:effectLst/>
                <a:latin typeface="Arial Nova Light" panose="020B0304020202020204" pitchFamily="34" charset="0"/>
              </a:rPr>
              <a:t> </a:t>
            </a:r>
            <a:r>
              <a:rPr lang="ru-RU" sz="1600" b="0" i="0" dirty="0" err="1">
                <a:solidFill>
                  <a:schemeClr val="accent6">
                    <a:lumMod val="75000"/>
                  </a:schemeClr>
                </a:solidFill>
                <a:effectLst/>
                <a:latin typeface="Arial Nova Light" panose="020B0304020202020204" pitchFamily="34" charset="0"/>
              </a:rPr>
              <a:t>гуманітарні</a:t>
            </a:r>
            <a:r>
              <a:rPr lang="ru-RU" sz="1600" b="0" i="0" dirty="0">
                <a:solidFill>
                  <a:schemeClr val="accent6">
                    <a:lumMod val="75000"/>
                  </a:schemeClr>
                </a:solidFill>
                <a:effectLst/>
                <a:latin typeface="Arial Nova Light" panose="020B0304020202020204" pitchFamily="34" charset="0"/>
              </a:rPr>
              <a:t> напрямки і медицина – </a:t>
            </a:r>
            <a:r>
              <a:rPr lang="ru-RU" sz="1600" b="0" i="0" dirty="0" err="1">
                <a:solidFill>
                  <a:schemeClr val="accent6">
                    <a:lumMod val="75000"/>
                  </a:schemeClr>
                </a:solidFill>
                <a:effectLst/>
                <a:latin typeface="Arial Nova Light" panose="020B0304020202020204" pitchFamily="34" charset="0"/>
              </a:rPr>
              <a:t>приблизно</a:t>
            </a:r>
            <a:r>
              <a:rPr lang="ru-RU" sz="1600" b="0" i="0" dirty="0">
                <a:solidFill>
                  <a:schemeClr val="accent6">
                    <a:lumMod val="75000"/>
                  </a:schemeClr>
                </a:solidFill>
                <a:effectLst/>
                <a:latin typeface="Arial Nova Light" panose="020B0304020202020204" pitchFamily="34" charset="0"/>
              </a:rPr>
              <a:t> по 33% на </a:t>
            </a:r>
            <a:r>
              <a:rPr lang="ru-RU" sz="1600" b="0" i="0" dirty="0" err="1">
                <a:solidFill>
                  <a:schemeClr val="accent6">
                    <a:lumMod val="75000"/>
                  </a:schemeClr>
                </a:solidFill>
                <a:effectLst/>
                <a:latin typeface="Arial Nova Light" panose="020B0304020202020204" pitchFamily="34" charset="0"/>
              </a:rPr>
              <a:t>кожен</a:t>
            </a:r>
            <a:r>
              <a:rPr lang="ru-RU" sz="1600" b="0" i="0" dirty="0">
                <a:solidFill>
                  <a:schemeClr val="accent6">
                    <a:lumMod val="75000"/>
                  </a:schemeClr>
                </a:solidFill>
                <a:effectLst/>
                <a:latin typeface="Arial Nova Light" panose="020B0304020202020204" pitchFamily="34" charset="0"/>
              </a:rPr>
              <a:t> </a:t>
            </a:r>
            <a:r>
              <a:rPr lang="ru-RU" sz="1600" b="0" i="0" dirty="0" err="1">
                <a:solidFill>
                  <a:schemeClr val="accent6">
                    <a:lumMod val="75000"/>
                  </a:schemeClr>
                </a:solidFill>
                <a:effectLst/>
                <a:latin typeface="Arial Nova Light" panose="020B0304020202020204" pitchFamily="34" charset="0"/>
              </a:rPr>
              <a:t>розділ</a:t>
            </a:r>
            <a:r>
              <a:rPr lang="ru-RU" sz="1600" b="0" i="0" dirty="0">
                <a:solidFill>
                  <a:schemeClr val="accent6">
                    <a:lumMod val="75000"/>
                  </a:schemeClr>
                </a:solidFill>
                <a:effectLst/>
                <a:latin typeface="Arial Nova Light" panose="020B0304020202020204" pitchFamily="34" charset="0"/>
              </a:rPr>
              <a:t>. </a:t>
            </a:r>
            <a:r>
              <a:rPr lang="ru-RU" sz="1600" b="0" i="0" dirty="0" err="1">
                <a:solidFill>
                  <a:schemeClr val="accent6">
                    <a:lumMod val="75000"/>
                  </a:schemeClr>
                </a:solidFill>
                <a:effectLst/>
                <a:latin typeface="Arial Nova Light" panose="020B0304020202020204" pitchFamily="34" charset="0"/>
              </a:rPr>
              <a:t>Природні</a:t>
            </a:r>
            <a:r>
              <a:rPr lang="ru-RU" sz="1600" b="0" i="0" dirty="0">
                <a:solidFill>
                  <a:schemeClr val="accent6">
                    <a:lumMod val="75000"/>
                  </a:schemeClr>
                </a:solidFill>
                <a:effectLst/>
                <a:latin typeface="Arial Nova Light" panose="020B0304020202020204" pitchFamily="34" charset="0"/>
              </a:rPr>
              <a:t> і </a:t>
            </a:r>
            <a:r>
              <a:rPr lang="ru-RU" sz="1600" b="0" i="0" dirty="0" err="1">
                <a:solidFill>
                  <a:schemeClr val="accent6">
                    <a:lumMod val="75000"/>
                  </a:schemeClr>
                </a:solidFill>
                <a:effectLst/>
                <a:latin typeface="Arial Nova Light" panose="020B0304020202020204" pitchFamily="34" charset="0"/>
              </a:rPr>
              <a:t>фізичні</a:t>
            </a:r>
            <a:r>
              <a:rPr lang="ru-RU" sz="1600" b="0" i="0" dirty="0">
                <a:solidFill>
                  <a:schemeClr val="accent6">
                    <a:lumMod val="75000"/>
                  </a:schemeClr>
                </a:solidFill>
                <a:effectLst/>
                <a:latin typeface="Arial Nova Light" panose="020B0304020202020204" pitchFamily="34" charset="0"/>
              </a:rPr>
              <a:t> науки </a:t>
            </a:r>
            <a:r>
              <a:rPr lang="ru-RU" sz="1600" b="0" i="0" dirty="0" err="1">
                <a:solidFill>
                  <a:schemeClr val="accent6">
                    <a:lumMod val="75000"/>
                  </a:schemeClr>
                </a:solidFill>
                <a:effectLst/>
                <a:latin typeface="Arial Nova Light" panose="020B0304020202020204" pitchFamily="34" charset="0"/>
              </a:rPr>
              <a:t>займають</a:t>
            </a:r>
            <a:r>
              <a:rPr lang="ru-RU" sz="1600" b="0" i="0" dirty="0">
                <a:solidFill>
                  <a:schemeClr val="accent6">
                    <a:lumMod val="75000"/>
                  </a:schemeClr>
                </a:solidFill>
                <a:effectLst/>
                <a:latin typeface="Arial Nova Light" panose="020B0304020202020204" pitchFamily="34" charset="0"/>
              </a:rPr>
              <a:t> </a:t>
            </a:r>
            <a:r>
              <a:rPr lang="ru-RU" sz="1600" b="0" i="0" dirty="0" err="1">
                <a:solidFill>
                  <a:schemeClr val="accent6">
                    <a:lumMod val="75000"/>
                  </a:schemeClr>
                </a:solidFill>
                <a:effectLst/>
                <a:latin typeface="Arial Nova Light" panose="020B0304020202020204" pitchFamily="34" charset="0"/>
              </a:rPr>
              <a:t>близько</a:t>
            </a:r>
            <a:r>
              <a:rPr lang="ru-RU" sz="1600" b="0" i="0" dirty="0">
                <a:solidFill>
                  <a:schemeClr val="accent6">
                    <a:lumMod val="75000"/>
                  </a:schemeClr>
                </a:solidFill>
                <a:effectLst/>
                <a:latin typeface="Arial Nova Light" panose="020B0304020202020204" pitchFamily="34" charset="0"/>
              </a:rPr>
              <a:t> 17%. </a:t>
            </a:r>
            <a:r>
              <a:rPr lang="ru-RU" sz="1600" b="0" i="0" dirty="0" err="1">
                <a:solidFill>
                  <a:schemeClr val="accent6">
                    <a:lumMod val="75000"/>
                  </a:schemeClr>
                </a:solidFill>
                <a:effectLst/>
                <a:latin typeface="Arial Nova Light" panose="020B0304020202020204" pitchFamily="34" charset="0"/>
              </a:rPr>
              <a:t>Решта</a:t>
            </a:r>
            <a:r>
              <a:rPr lang="ru-RU" sz="1600" b="0" i="0" dirty="0">
                <a:solidFill>
                  <a:schemeClr val="accent6">
                    <a:lumMod val="75000"/>
                  </a:schemeClr>
                </a:solidFill>
                <a:effectLst/>
                <a:latin typeface="Arial Nova Light" panose="020B0304020202020204" pitchFamily="34" charset="0"/>
              </a:rPr>
              <a:t> – </a:t>
            </a:r>
            <a:r>
              <a:rPr lang="ru-RU" sz="1600" b="0" i="0" dirty="0" err="1">
                <a:solidFill>
                  <a:schemeClr val="accent6">
                    <a:lumMod val="75000"/>
                  </a:schemeClr>
                </a:solidFill>
                <a:effectLst/>
                <a:latin typeface="Arial Nova Light" panose="020B0304020202020204" pitchFamily="34" charset="0"/>
              </a:rPr>
              <a:t>менше</a:t>
            </a:r>
            <a:r>
              <a:rPr lang="ru-RU" sz="1600" b="0" i="0" dirty="0">
                <a:solidFill>
                  <a:schemeClr val="accent6">
                    <a:lumMod val="75000"/>
                  </a:schemeClr>
                </a:solidFill>
                <a:effectLst/>
                <a:latin typeface="Arial Nova Light" panose="020B0304020202020204" pitchFamily="34" charset="0"/>
              </a:rPr>
              <a:t> </a:t>
            </a:r>
            <a:r>
              <a:rPr lang="ru-RU" sz="1600" b="0" i="0" dirty="0" err="1">
                <a:solidFill>
                  <a:schemeClr val="accent6">
                    <a:lumMod val="75000"/>
                  </a:schemeClr>
                </a:solidFill>
                <a:effectLst/>
                <a:latin typeface="Arial Nova Light" panose="020B0304020202020204" pitchFamily="34" charset="0"/>
              </a:rPr>
              <a:t>затребувані</a:t>
            </a:r>
            <a:r>
              <a:rPr lang="ru-RU" sz="1600" b="0" i="0" dirty="0">
                <a:solidFill>
                  <a:schemeClr val="accent6">
                    <a:lumMod val="75000"/>
                  </a:schemeClr>
                </a:solidFill>
                <a:effectLst/>
                <a:latin typeface="Arial Nova Light" panose="020B0304020202020204" pitchFamily="34" charset="0"/>
              </a:rPr>
              <a:t> </a:t>
            </a:r>
            <a:r>
              <a:rPr lang="ru-RU" sz="1600" b="0" i="0" dirty="0" err="1">
                <a:solidFill>
                  <a:schemeClr val="accent6">
                    <a:lumMod val="75000"/>
                  </a:schemeClr>
                </a:solidFill>
                <a:effectLst/>
                <a:latin typeface="Arial Nova Light" panose="020B0304020202020204" pitchFamily="34" charset="0"/>
              </a:rPr>
              <a:t>категорії</a:t>
            </a:r>
            <a:r>
              <a:rPr lang="ru-RU" sz="1600" b="0" i="0" dirty="0">
                <a:solidFill>
                  <a:schemeClr val="accent6">
                    <a:lumMod val="75000"/>
                  </a:schemeClr>
                </a:solidFill>
                <a:effectLst/>
                <a:latin typeface="Arial Nova Light" panose="020B0304020202020204" pitchFamily="34" charset="0"/>
              </a:rPr>
              <a:t>.</a:t>
            </a:r>
            <a:endParaRPr lang="ru-UA" sz="1600" dirty="0">
              <a:solidFill>
                <a:schemeClr val="accent6">
                  <a:lumMod val="75000"/>
                </a:schemeClr>
              </a:solidFill>
              <a:latin typeface="Arial Nova Light" panose="020B0304020202020204" pitchFamily="34" charset="0"/>
            </a:endParaRPr>
          </a:p>
          <a:p>
            <a:pPr algn="just"/>
            <a:endParaRPr lang="en-US" sz="1600" b="0" i="0" dirty="0">
              <a:solidFill>
                <a:schemeClr val="accent6">
                  <a:lumMod val="75000"/>
                </a:schemeClr>
              </a:solidFill>
              <a:effectLst/>
              <a:latin typeface="Arial Nova Light" panose="020B0304020202020204" pitchFamily="34" charset="0"/>
            </a:endParaRPr>
          </a:p>
          <a:p>
            <a:pPr algn="just"/>
            <a:endParaRPr lang="ru-RU" sz="1600" dirty="0">
              <a:solidFill>
                <a:schemeClr val="accent6">
                  <a:lumMod val="75000"/>
                </a:schemeClr>
              </a:solidFill>
              <a:latin typeface="Arial Nova Light" panose="020B0304020202020204" pitchFamily="34" charset="0"/>
            </a:endParaRPr>
          </a:p>
          <a:p>
            <a:pPr algn="just"/>
            <a:endParaRPr lang="ru-UA" sz="1600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B2F69536-CBC3-7465-FCF9-DF853FA41B5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3776" y="1321978"/>
            <a:ext cx="8157413" cy="37201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73046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C80272F8-B1BC-469A-B5FC-A33C20BFCF8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3238" y="111573"/>
            <a:ext cx="3502839" cy="142539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F97B51EB-3744-4228-9A92-AD44F695B257}"/>
              </a:ext>
            </a:extLst>
          </p:cNvPr>
          <p:cNvSpPr txBox="1"/>
          <p:nvPr/>
        </p:nvSpPr>
        <p:spPr>
          <a:xfrm>
            <a:off x="530157" y="5117443"/>
            <a:ext cx="609924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hlinkClick r:id="rId3"/>
              </a:rPr>
              <a:t>Scopus</a:t>
            </a:r>
            <a:endParaRPr lang="ru-UA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B1E5003-12C1-4798-A51C-2FECBE1D5832}"/>
              </a:ext>
            </a:extLst>
          </p:cNvPr>
          <p:cNvSpPr txBox="1"/>
          <p:nvPr/>
        </p:nvSpPr>
        <p:spPr>
          <a:xfrm>
            <a:off x="530157" y="5673581"/>
            <a:ext cx="609924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dirty="0">
                <a:hlinkClick r:id="rId4"/>
              </a:rPr>
              <a:t>Домашняя страница поддержки - </a:t>
            </a:r>
            <a:r>
              <a:rPr lang="ru-RU" dirty="0" err="1">
                <a:hlinkClick r:id="rId4"/>
              </a:rPr>
              <a:t>Scopus</a:t>
            </a:r>
            <a:r>
              <a:rPr lang="ru-RU" dirty="0">
                <a:hlinkClick r:id="rId4"/>
              </a:rPr>
              <a:t> Центр поддержки (elsevier.com)</a:t>
            </a:r>
            <a:endParaRPr lang="ru-UA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FE286F2-3AD3-44C5-BBE3-93DEF9B45A5B}"/>
              </a:ext>
            </a:extLst>
          </p:cNvPr>
          <p:cNvSpPr txBox="1"/>
          <p:nvPr/>
        </p:nvSpPr>
        <p:spPr>
          <a:xfrm>
            <a:off x="395469" y="1374393"/>
            <a:ext cx="8108005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uk-UA" sz="1600" b="0" i="0" dirty="0">
                <a:effectLst/>
                <a:latin typeface="Arial Nova Light" panose="020B0304020202020204" pitchFamily="34" charset="0"/>
              </a:rPr>
              <a:t>Про</a:t>
            </a:r>
            <a:r>
              <a:rPr lang="uk-UA" sz="1600" dirty="0">
                <a:latin typeface="Arial Nova Light" panose="020B0304020202020204" pitchFamily="34" charset="0"/>
              </a:rPr>
              <a:t>філі авторів в </a:t>
            </a:r>
            <a:r>
              <a:rPr lang="en-US" sz="1600" dirty="0">
                <a:latin typeface="Arial Nova Light" panose="020B0304020202020204" pitchFamily="34" charset="0"/>
              </a:rPr>
              <a:t>Scopus </a:t>
            </a:r>
            <a:r>
              <a:rPr lang="uk-UA" sz="1600" dirty="0">
                <a:latin typeface="Arial Nova Light" panose="020B0304020202020204" pitchFamily="34" charset="0"/>
              </a:rPr>
              <a:t>створюються </a:t>
            </a:r>
            <a:r>
              <a:rPr lang="uk-UA" sz="1600" b="1" dirty="0">
                <a:latin typeface="Arial Nova Light" panose="020B0304020202020204" pitchFamily="34" charset="0"/>
              </a:rPr>
              <a:t>автоматично,</a:t>
            </a:r>
            <a:r>
              <a:rPr lang="uk-UA" sz="1600" dirty="0">
                <a:latin typeface="Arial Nova Light" panose="020B0304020202020204" pitchFamily="34" charset="0"/>
              </a:rPr>
              <a:t> якщо в</a:t>
            </a:r>
            <a:r>
              <a:rPr lang="ru-RU" sz="1600" dirty="0">
                <a:latin typeface="Arial Nova Light" panose="020B0304020202020204" pitchFamily="34" charset="0"/>
              </a:rPr>
              <a:t> є 2 і </a:t>
            </a:r>
            <a:r>
              <a:rPr lang="ru-RU" sz="1600" dirty="0" err="1">
                <a:latin typeface="Arial Nova Light" panose="020B0304020202020204" pitchFamily="34" charset="0"/>
              </a:rPr>
              <a:t>більше</a:t>
            </a:r>
            <a:r>
              <a:rPr lang="ru-RU" sz="1600" dirty="0">
                <a:latin typeface="Arial Nova Light" panose="020B0304020202020204" pitchFamily="34" charset="0"/>
              </a:rPr>
              <a:t> </a:t>
            </a:r>
            <a:r>
              <a:rPr lang="ru-RU" sz="1600" dirty="0" err="1">
                <a:latin typeface="Arial Nova Light" panose="020B0304020202020204" pitchFamily="34" charset="0"/>
              </a:rPr>
              <a:t>публікацій</a:t>
            </a:r>
            <a:r>
              <a:rPr lang="ru-RU" sz="1600" dirty="0">
                <a:latin typeface="Arial Nova Light" panose="020B0304020202020204" pitchFamily="34" charset="0"/>
              </a:rPr>
              <a:t> в </a:t>
            </a:r>
            <a:r>
              <a:rPr lang="en-US" sz="1600" dirty="0">
                <a:latin typeface="Arial Nova Light" panose="020B0304020202020204" pitchFamily="34" charset="0"/>
              </a:rPr>
              <a:t>Scopus</a:t>
            </a:r>
            <a:r>
              <a:rPr lang="ru-RU" sz="1600" dirty="0">
                <a:latin typeface="Arial Nova Light" panose="020B0304020202020204" pitchFamily="34" charset="0"/>
              </a:rPr>
              <a:t>. </a:t>
            </a:r>
            <a:r>
              <a:rPr lang="de-AT" sz="1600" dirty="0">
                <a:latin typeface="Arial Nova Light" panose="020B0304020202020204" pitchFamily="34" charset="0"/>
              </a:rPr>
              <a:t>I</a:t>
            </a:r>
            <a:r>
              <a:rPr lang="uk-UA" sz="1600" b="0" i="0" dirty="0" err="1">
                <a:effectLst/>
                <a:latin typeface="Arial Nova Light" panose="020B0304020202020204" pitchFamily="34" charset="0"/>
              </a:rPr>
              <a:t>дентифікатор</a:t>
            </a:r>
            <a:r>
              <a:rPr lang="uk-UA" sz="1600" b="0" i="0" dirty="0">
                <a:effectLst/>
                <a:latin typeface="Arial Nova Light" panose="020B0304020202020204" pitchFamily="34" charset="0"/>
              </a:rPr>
              <a:t> автора - і</a:t>
            </a:r>
            <a:r>
              <a:rPr lang="ru-RU" sz="1600" b="0" i="0" dirty="0" err="1">
                <a:effectLst/>
                <a:latin typeface="Arial Nova Light" panose="020B0304020202020204" pitchFamily="34" charset="0"/>
              </a:rPr>
              <a:t>ндивідуальний</a:t>
            </a:r>
            <a:r>
              <a:rPr lang="ru-RU" sz="1600" b="0" i="0" dirty="0">
                <a:effectLst/>
                <a:latin typeface="Arial Nova Light" panose="020B0304020202020204" pitchFamily="34" charset="0"/>
              </a:rPr>
              <a:t> </a:t>
            </a:r>
            <a:r>
              <a:rPr lang="ru-RU" sz="1600" b="0" i="0" dirty="0" err="1">
                <a:effectLst/>
                <a:latin typeface="Arial Nova Light" panose="020B0304020202020204" pitchFamily="34" charset="0"/>
              </a:rPr>
              <a:t>цифровий</a:t>
            </a:r>
            <a:r>
              <a:rPr lang="ru-RU" sz="1600" b="0" i="0" dirty="0">
                <a:effectLst/>
                <a:latin typeface="Arial Nova Light" panose="020B0304020202020204" pitchFamily="34" charset="0"/>
              </a:rPr>
              <a:t> номер </a:t>
            </a:r>
            <a:r>
              <a:rPr lang="en-US" sz="1600" b="0" i="0" dirty="0">
                <a:effectLst/>
                <a:latin typeface="Arial Nova Light" panose="020B0304020202020204" pitchFamily="34" charset="0"/>
              </a:rPr>
              <a:t>ISSN</a:t>
            </a:r>
            <a:r>
              <a:rPr lang="uk-UA" sz="1600" b="0" i="0" dirty="0">
                <a:effectLst/>
                <a:latin typeface="Arial Nova Light" panose="020B0304020202020204" pitchFamily="34" charset="0"/>
              </a:rPr>
              <a:t>. </a:t>
            </a:r>
            <a:r>
              <a:rPr lang="ru-RU" sz="1600" b="0" i="0" dirty="0">
                <a:effectLst/>
                <a:latin typeface="Arial Nova Light" panose="020B0304020202020204" pitchFamily="34" charset="0"/>
              </a:rPr>
              <a:t>На </a:t>
            </a:r>
            <a:r>
              <a:rPr lang="ru-RU" sz="1600" b="0" i="0" dirty="0" err="1">
                <a:effectLst/>
                <a:latin typeface="Arial Nova Light" panose="020B0304020202020204" pitchFamily="34" charset="0"/>
              </a:rPr>
              <a:t>основі</a:t>
            </a:r>
            <a:r>
              <a:rPr lang="ru-RU" sz="1600" b="0" i="0" dirty="0">
                <a:effectLst/>
                <a:latin typeface="Arial Nova Light" panose="020B0304020202020204" pitchFamily="34" charset="0"/>
              </a:rPr>
              <a:t> </a:t>
            </a:r>
            <a:r>
              <a:rPr lang="ru-RU" sz="1600" b="0" i="0" dirty="0" err="1">
                <a:effectLst/>
                <a:latin typeface="Arial Nova Light" panose="020B0304020202020204" pitchFamily="34" charset="0"/>
              </a:rPr>
              <a:t>цього</a:t>
            </a:r>
            <a:r>
              <a:rPr lang="ru-RU" sz="1600" b="0" i="0" dirty="0">
                <a:effectLst/>
                <a:latin typeface="Arial Nova Light" panose="020B0304020202020204" pitchFamily="34" charset="0"/>
              </a:rPr>
              <a:t> номера </a:t>
            </a:r>
            <a:r>
              <a:rPr lang="uk-UA" sz="1600" dirty="0">
                <a:latin typeface="Arial Nova Light" panose="020B0304020202020204" pitchFamily="34" charset="0"/>
              </a:rPr>
              <a:t>автоматично </a:t>
            </a:r>
            <a:r>
              <a:rPr lang="ru-RU" sz="1600" b="0" i="0" dirty="0" err="1">
                <a:effectLst/>
                <a:latin typeface="Arial Nova Light" panose="020B0304020202020204" pitchFamily="34" charset="0"/>
              </a:rPr>
              <a:t>формулюється</a:t>
            </a:r>
            <a:r>
              <a:rPr lang="ru-RU" sz="1600" b="0" i="0" dirty="0">
                <a:effectLst/>
                <a:latin typeface="Arial Nova Light" panose="020B0304020202020204" pitchFamily="34" charset="0"/>
              </a:rPr>
              <a:t> </a:t>
            </a:r>
            <a:r>
              <a:rPr lang="ru-RU" sz="1600" b="0" i="0" dirty="0" err="1">
                <a:effectLst/>
                <a:latin typeface="Arial Nova Light" panose="020B0304020202020204" pitchFamily="34" charset="0"/>
              </a:rPr>
              <a:t>обліковий</a:t>
            </a:r>
            <a:r>
              <a:rPr lang="ru-RU" sz="1600" b="0" i="0" dirty="0">
                <a:effectLst/>
                <a:latin typeface="Arial Nova Light" panose="020B0304020202020204" pitchFamily="34" charset="0"/>
              </a:rPr>
              <a:t> </a:t>
            </a:r>
            <a:r>
              <a:rPr lang="ru-RU" sz="1600" b="0" i="0" dirty="0" err="1">
                <a:effectLst/>
                <a:latin typeface="Arial Nova Light" panose="020B0304020202020204" pitchFamily="34" charset="0"/>
              </a:rPr>
              <a:t>запис</a:t>
            </a:r>
            <a:r>
              <a:rPr lang="ru-RU" sz="1600" b="0" i="0" dirty="0">
                <a:effectLst/>
                <a:latin typeface="Arial Nova Light" panose="020B0304020202020204" pitchFamily="34" charset="0"/>
              </a:rPr>
              <a:t>. </a:t>
            </a:r>
            <a:r>
              <a:rPr lang="ru-RU" sz="1600" b="0" i="0" dirty="0" err="1">
                <a:effectLst/>
                <a:latin typeface="Arial Nova Light" panose="020B0304020202020204" pitchFamily="34" charset="0"/>
              </a:rPr>
              <a:t>Цей</a:t>
            </a:r>
            <a:r>
              <a:rPr lang="ru-RU" sz="1600" b="0" i="0" dirty="0">
                <a:effectLst/>
                <a:latin typeface="Arial Nova Light" panose="020B0304020202020204" pitchFamily="34" charset="0"/>
              </a:rPr>
              <a:t> </a:t>
            </a:r>
            <a:r>
              <a:rPr lang="ru-RU" sz="1600" b="0" i="0" dirty="0" err="1">
                <a:effectLst/>
                <a:latin typeface="Arial Nova Light" panose="020B0304020202020204" pitchFamily="34" charset="0"/>
              </a:rPr>
              <a:t>інструмент</a:t>
            </a:r>
            <a:r>
              <a:rPr lang="ru-RU" sz="1600" b="0" i="0" dirty="0">
                <a:effectLst/>
                <a:latin typeface="Arial Nova Light" panose="020B0304020202020204" pitchFamily="34" charset="0"/>
              </a:rPr>
              <a:t> </a:t>
            </a:r>
            <a:r>
              <a:rPr lang="ru-RU" sz="1600" b="0" i="0" dirty="0" err="1">
                <a:effectLst/>
                <a:latin typeface="Arial Nova Light" panose="020B0304020202020204" pitchFamily="34" charset="0"/>
              </a:rPr>
              <a:t>вважається</a:t>
            </a:r>
            <a:r>
              <a:rPr lang="ru-RU" sz="1600" b="0" i="0" dirty="0">
                <a:effectLst/>
                <a:latin typeface="Arial Nova Light" panose="020B0304020202020204" pitchFamily="34" charset="0"/>
              </a:rPr>
              <a:t> </a:t>
            </a:r>
            <a:r>
              <a:rPr lang="ru-RU" sz="1600" b="0" i="0" dirty="0" err="1">
                <a:effectLst/>
                <a:latin typeface="Arial Nova Light" panose="020B0304020202020204" pitchFamily="34" charset="0"/>
              </a:rPr>
              <a:t>найзручнішим</a:t>
            </a:r>
            <a:r>
              <a:rPr lang="ru-RU" sz="1600" b="0" i="0" dirty="0">
                <a:effectLst/>
                <a:latin typeface="Arial Nova Light" panose="020B0304020202020204" pitchFamily="34" charset="0"/>
              </a:rPr>
              <a:t> при </a:t>
            </a:r>
            <a:r>
              <a:rPr lang="ru-RU" sz="1600" b="0" i="0" dirty="0" err="1">
                <a:effectLst/>
                <a:latin typeface="Arial Nova Light" panose="020B0304020202020204" pitchFamily="34" charset="0"/>
              </a:rPr>
              <a:t>пошуку</a:t>
            </a:r>
            <a:r>
              <a:rPr lang="ru-RU" sz="1600" b="0" i="0" dirty="0">
                <a:effectLst/>
                <a:latin typeface="Arial Nova Light" panose="020B0304020202020204" pitchFamily="34" charset="0"/>
              </a:rPr>
              <a:t> і </a:t>
            </a:r>
            <a:r>
              <a:rPr lang="ru-RU" sz="1600" b="0" i="0" dirty="0" err="1">
                <a:effectLst/>
                <a:latin typeface="Arial Nova Light" panose="020B0304020202020204" pitchFamily="34" charset="0"/>
              </a:rPr>
              <a:t>дозволяє</a:t>
            </a:r>
            <a:r>
              <a:rPr lang="ru-RU" sz="1600" b="0" i="0" dirty="0">
                <a:effectLst/>
                <a:latin typeface="Arial Nova Light" panose="020B0304020202020204" pitchFamily="34" charset="0"/>
              </a:rPr>
              <a:t> </a:t>
            </a:r>
            <a:r>
              <a:rPr lang="ru-RU" sz="1600" b="0" i="0" dirty="0" err="1">
                <a:effectLst/>
                <a:latin typeface="Arial Nova Light" panose="020B0304020202020204" pitchFamily="34" charset="0"/>
              </a:rPr>
              <a:t>прискорити</a:t>
            </a:r>
            <a:r>
              <a:rPr lang="ru-RU" sz="1600" b="0" i="0" dirty="0">
                <a:effectLst/>
                <a:latin typeface="Arial Nova Light" panose="020B0304020202020204" pitchFamily="34" charset="0"/>
              </a:rPr>
              <a:t> </a:t>
            </a:r>
            <a:r>
              <a:rPr lang="ru-RU" sz="1600" b="0" i="0" dirty="0" err="1">
                <a:effectLst/>
                <a:latin typeface="Arial Nova Light" panose="020B0304020202020204" pitchFamily="34" charset="0"/>
              </a:rPr>
              <a:t>процес</a:t>
            </a:r>
            <a:r>
              <a:rPr lang="ru-RU" sz="1600" b="0" i="0" dirty="0">
                <a:effectLst/>
                <a:latin typeface="Arial Nova Light" panose="020B0304020202020204" pitchFamily="34" charset="0"/>
              </a:rPr>
              <a:t> </a:t>
            </a:r>
            <a:r>
              <a:rPr lang="ru-RU" sz="1600" b="0" i="0" dirty="0" err="1">
                <a:effectLst/>
                <a:latin typeface="Arial Nova Light" panose="020B0304020202020204" pitchFamily="34" charset="0"/>
              </a:rPr>
              <a:t>отримання</a:t>
            </a:r>
            <a:r>
              <a:rPr lang="ru-RU" sz="1600" b="0" i="0" dirty="0">
                <a:effectLst/>
                <a:latin typeface="Arial Nova Light" panose="020B0304020202020204" pitchFamily="34" charset="0"/>
              </a:rPr>
              <a:t> </a:t>
            </a:r>
            <a:r>
              <a:rPr lang="ru-RU" sz="1600" b="0" i="0" dirty="0" err="1">
                <a:effectLst/>
                <a:latin typeface="Arial Nova Light" panose="020B0304020202020204" pitchFamily="34" charset="0"/>
              </a:rPr>
              <a:t>інформації</a:t>
            </a:r>
            <a:r>
              <a:rPr lang="ru-RU" sz="1600" b="0" i="0" dirty="0">
                <a:effectLst/>
                <a:latin typeface="Arial Nova Light" panose="020B0304020202020204" pitchFamily="34" charset="0"/>
              </a:rPr>
              <a:t>.</a:t>
            </a:r>
          </a:p>
          <a:p>
            <a:endParaRPr lang="ru-RU" sz="1600" dirty="0">
              <a:latin typeface="Arial Nova Light" panose="020B0304020202020204" pitchFamily="34" charset="0"/>
            </a:endParaRPr>
          </a:p>
          <a:p>
            <a:r>
              <a:rPr lang="ru-RU" sz="1600" dirty="0">
                <a:latin typeface="Arial Nova Light" panose="020B0304020202020204" pitchFamily="34" charset="0"/>
              </a:rPr>
              <a:t>Для </a:t>
            </a:r>
            <a:r>
              <a:rPr lang="ru-RU" sz="1600" dirty="0" err="1">
                <a:latin typeface="Arial Nova Light" panose="020B0304020202020204" pitchFamily="34" charset="0"/>
              </a:rPr>
              <a:t>авторів</a:t>
            </a:r>
            <a:r>
              <a:rPr lang="ru-RU" sz="1600" dirty="0">
                <a:latin typeface="Arial Nova Light" panose="020B0304020202020204" pitchFamily="34" charset="0"/>
              </a:rPr>
              <a:t> </a:t>
            </a:r>
            <a:r>
              <a:rPr lang="ru-RU" sz="1600" dirty="0" err="1">
                <a:latin typeface="Arial Nova Light" panose="020B0304020202020204" pitchFamily="34" charset="0"/>
              </a:rPr>
              <a:t>передбачено</a:t>
            </a:r>
            <a:r>
              <a:rPr lang="ru-RU" sz="1600" dirty="0">
                <a:latin typeface="Arial Nova Light" panose="020B0304020202020204" pitchFamily="34" charset="0"/>
              </a:rPr>
              <a:t> </a:t>
            </a:r>
            <a:r>
              <a:rPr lang="ru-RU" sz="1600" dirty="0" err="1">
                <a:latin typeface="Arial Nova Light" panose="020B0304020202020204" pitchFamily="34" charset="0"/>
              </a:rPr>
              <a:t>можливості</a:t>
            </a:r>
            <a:r>
              <a:rPr lang="ru-RU" sz="1600" dirty="0">
                <a:latin typeface="Arial Nova Light" panose="020B0304020202020204" pitchFamily="34" charset="0"/>
              </a:rPr>
              <a:t> </a:t>
            </a:r>
            <a:r>
              <a:rPr lang="ru-RU" sz="1600" dirty="0" err="1">
                <a:latin typeface="Arial Nova Light" panose="020B0304020202020204" pitchFamily="34" charset="0"/>
              </a:rPr>
              <a:t>редагування</a:t>
            </a:r>
            <a:r>
              <a:rPr lang="ru-RU" sz="1600" dirty="0">
                <a:latin typeface="Arial Nova Light" panose="020B0304020202020204" pitchFamily="34" charset="0"/>
              </a:rPr>
              <a:t> </a:t>
            </a:r>
            <a:r>
              <a:rPr lang="ru-RU" sz="1600" dirty="0" err="1">
                <a:latin typeface="Arial Nova Light" panose="020B0304020202020204" pitchFamily="34" charset="0"/>
              </a:rPr>
              <a:t>інформації</a:t>
            </a:r>
            <a:r>
              <a:rPr lang="ru-RU" sz="1600" dirty="0">
                <a:latin typeface="Arial Nova Light" panose="020B0304020202020204" pitchFamily="34" charset="0"/>
              </a:rPr>
              <a:t> в </a:t>
            </a:r>
            <a:r>
              <a:rPr lang="ru-RU" sz="1600" dirty="0" err="1">
                <a:latin typeface="Arial Nova Light" panose="020B0304020202020204" pitchFamily="34" charset="0"/>
              </a:rPr>
              <a:t>особистому</a:t>
            </a:r>
            <a:r>
              <a:rPr lang="ru-RU" sz="1600" dirty="0">
                <a:latin typeface="Arial Nova Light" panose="020B0304020202020204" pitchFamily="34" charset="0"/>
              </a:rPr>
              <a:t> </a:t>
            </a:r>
            <a:r>
              <a:rPr lang="ru-RU" sz="1600" dirty="0" err="1">
                <a:latin typeface="Arial Nova Light" panose="020B0304020202020204" pitchFamily="34" charset="0"/>
              </a:rPr>
              <a:t>профілі</a:t>
            </a:r>
            <a:endParaRPr lang="en-US" sz="1600" dirty="0">
              <a:latin typeface="Arial Nova Light" panose="020B0304020202020204" pitchFamily="34" charset="0"/>
            </a:endParaRPr>
          </a:p>
          <a:p>
            <a:pPr marL="285750" indent="-285750">
              <a:buFontTx/>
              <a:buChar char="-"/>
            </a:pPr>
            <a:r>
              <a:rPr lang="uk-UA" sz="1600" dirty="0">
                <a:latin typeface="Arial Nova Light" panose="020B0304020202020204" pitchFamily="34" charset="0"/>
              </a:rPr>
              <a:t>Прізвище та ім’я;</a:t>
            </a:r>
          </a:p>
          <a:p>
            <a:pPr marL="285750" indent="-285750">
              <a:buFontTx/>
              <a:buChar char="-"/>
            </a:pPr>
            <a:r>
              <a:rPr lang="uk-UA" sz="1600" dirty="0">
                <a:latin typeface="Arial Nova Light" panose="020B0304020202020204" pitchFamily="34" charset="0"/>
              </a:rPr>
              <a:t>Місце роботи;</a:t>
            </a:r>
          </a:p>
          <a:p>
            <a:pPr marL="285750" indent="-285750">
              <a:buFontTx/>
              <a:buChar char="-"/>
            </a:pPr>
            <a:r>
              <a:rPr lang="en-US" sz="1600" dirty="0">
                <a:latin typeface="Arial Nova Light" panose="020B0304020202020204" pitchFamily="34" charset="0"/>
              </a:rPr>
              <a:t>ORCID</a:t>
            </a:r>
            <a:r>
              <a:rPr lang="ru-RU" sz="1600" dirty="0">
                <a:latin typeface="Arial Nova Light" panose="020B0304020202020204" pitchFamily="34" charset="0"/>
              </a:rPr>
              <a:t>.</a:t>
            </a:r>
            <a:endParaRPr lang="ru-UA" sz="1600" dirty="0">
              <a:latin typeface="Arial Nova Light" panose="020B0304020202020204" pitchFamily="34" charset="0"/>
            </a:endParaRPr>
          </a:p>
        </p:txBody>
      </p:sp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159827DB-51F5-4658-AA83-0B61292DFA7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994117" y="2926246"/>
            <a:ext cx="6508377" cy="2004391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2A84B8B3-8567-7E4C-AE8C-3DC29964D7D6}"/>
              </a:ext>
            </a:extLst>
          </p:cNvPr>
          <p:cNvSpPr txBox="1"/>
          <p:nvPr/>
        </p:nvSpPr>
        <p:spPr>
          <a:xfrm>
            <a:off x="4449471" y="6297824"/>
            <a:ext cx="610164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hlinkClick r:id="rId6"/>
              </a:rPr>
              <a:t>https://www.elsevier.com/products/scopus</a:t>
            </a:r>
            <a:endParaRPr lang="LID4096" dirty="0"/>
          </a:p>
        </p:txBody>
      </p:sp>
    </p:spTree>
    <p:extLst>
      <p:ext uri="{BB962C8B-B14F-4D97-AF65-F5344CB8AC3E}">
        <p14:creationId xmlns:p14="http://schemas.microsoft.com/office/powerpoint/2010/main" val="133460088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9950020-446C-45D1-0FC5-0F84EDDAC83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B50A4C0A-03C5-001B-8FC1-EF662426427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8410" y="159824"/>
            <a:ext cx="3189809" cy="129801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8E6E035B-ED84-B55E-4037-17CCB91D1F17}"/>
              </a:ext>
            </a:extLst>
          </p:cNvPr>
          <p:cNvSpPr txBox="1"/>
          <p:nvPr/>
        </p:nvSpPr>
        <p:spPr>
          <a:xfrm>
            <a:off x="188410" y="1235940"/>
            <a:ext cx="6584792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Для початку </a:t>
            </a:r>
            <a:r>
              <a:rPr lang="ru-RU" dirty="0" err="1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роботи</a:t>
            </a:r>
            <a:r>
              <a:rPr lang="ru-RU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, </a:t>
            </a:r>
            <a:r>
              <a:rPr lang="ru-RU" dirty="0" err="1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Scopus</a:t>
            </a:r>
            <a:r>
              <a:rPr lang="ru-RU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попросить Вас </a:t>
            </a:r>
            <a:r>
              <a:rPr lang="ru-RU" dirty="0" err="1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зареєструватися</a:t>
            </a:r>
            <a:r>
              <a:rPr lang="ru-RU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(ввести </a:t>
            </a:r>
            <a:r>
              <a:rPr lang="ru-RU" dirty="0" err="1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свій</a:t>
            </a:r>
            <a:r>
              <a:rPr lang="ru-RU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ru-RU" dirty="0" err="1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e-mail</a:t>
            </a:r>
            <a:r>
              <a:rPr lang="ru-RU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та </a:t>
            </a:r>
            <a:r>
              <a:rPr lang="ru-RU" dirty="0" err="1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придумати</a:t>
            </a:r>
            <a:r>
              <a:rPr lang="ru-RU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ru-RU" dirty="0" err="1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собі</a:t>
            </a:r>
            <a:r>
              <a:rPr lang="ru-RU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пароль</a:t>
            </a:r>
            <a:r>
              <a:rPr lang="en-US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. </a:t>
            </a:r>
            <a:r>
              <a:rPr lang="ru-RU" dirty="0" err="1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Це</a:t>
            </a:r>
            <a:r>
              <a:rPr lang="ru-RU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ru-RU" dirty="0" err="1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потрібно</a:t>
            </a:r>
            <a:r>
              <a:rPr lang="ru-RU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для того, </a:t>
            </a:r>
            <a:r>
              <a:rPr lang="ru-RU" dirty="0" err="1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щоб</a:t>
            </a:r>
            <a:r>
              <a:rPr lang="ru-RU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ru-RU" dirty="0" err="1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створити</a:t>
            </a:r>
            <a:r>
              <a:rPr lang="ru-RU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Ваш </a:t>
            </a:r>
            <a:r>
              <a:rPr lang="ru-RU" dirty="0" err="1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персональний</a:t>
            </a:r>
            <a:r>
              <a:rPr lang="ru-RU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ru-RU" dirty="0" err="1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кабіне</a:t>
            </a:r>
            <a:r>
              <a:rPr lang="uk-UA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т</a:t>
            </a:r>
            <a:r>
              <a:rPr lang="en-US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uk-UA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і отримати доступ до редагування свого профілю</a:t>
            </a:r>
            <a:endParaRPr lang="LID4096" dirty="0"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04D29EC-6BE6-8128-5783-810A3A949008}"/>
              </a:ext>
            </a:extLst>
          </p:cNvPr>
          <p:cNvSpPr txBox="1"/>
          <p:nvPr/>
        </p:nvSpPr>
        <p:spPr>
          <a:xfrm>
            <a:off x="227640" y="3283050"/>
            <a:ext cx="9152334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Scopus Preview - </a:t>
            </a:r>
            <a:r>
              <a:rPr lang="uk-UA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це безкоштовний сервіс для незареєстрованих користувачів, що дозволяє: </a:t>
            </a:r>
          </a:p>
          <a:p>
            <a:r>
              <a:rPr lang="uk-UA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● шукати авторів, ● переглядати інформацію про них, ● </a:t>
            </a:r>
            <a:r>
              <a:rPr lang="uk-UA" dirty="0" err="1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внести</a:t>
            </a:r>
            <a:r>
              <a:rPr lang="uk-UA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запит на зміну деталей Вашого профілю</a:t>
            </a:r>
            <a:endParaRPr lang="LID4096" dirty="0"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4E8757C-9D79-A82E-57B9-1A8870204198}"/>
              </a:ext>
            </a:extLst>
          </p:cNvPr>
          <p:cNvSpPr txBox="1"/>
          <p:nvPr/>
        </p:nvSpPr>
        <p:spPr>
          <a:xfrm>
            <a:off x="5325200" y="6048806"/>
            <a:ext cx="805744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uk-UA" dirty="0"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Тренінги </a:t>
            </a:r>
            <a:r>
              <a:rPr lang="en-US" dirty="0" err="1"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Elsevir</a:t>
            </a:r>
            <a:r>
              <a:rPr lang="en-US" dirty="0"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</a:t>
            </a:r>
            <a:r>
              <a:rPr lang="uk-UA" dirty="0"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для українців</a:t>
            </a:r>
            <a:endParaRPr lang="LID4096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5375F60-40A0-53BD-B179-321CC6A0FF89}"/>
              </a:ext>
            </a:extLst>
          </p:cNvPr>
          <p:cNvSpPr txBox="1"/>
          <p:nvPr/>
        </p:nvSpPr>
        <p:spPr>
          <a:xfrm>
            <a:off x="486473" y="6066704"/>
            <a:ext cx="396941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uk-UA" dirty="0">
                <a:hlinkClick r:id="rId4"/>
              </a:rPr>
              <a:t>Отримати повний доступ </a:t>
            </a:r>
            <a:r>
              <a:rPr lang="en-US" dirty="0">
                <a:hlinkClick r:id="rId4"/>
              </a:rPr>
              <a:t>Get access</a:t>
            </a:r>
            <a:endParaRPr lang="LID4096" dirty="0"/>
          </a:p>
        </p:txBody>
      </p:sp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A48B537D-AC14-55B3-4664-F7A856F2991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714065" y="-26285"/>
            <a:ext cx="5279717" cy="2435629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A9D693C4-3C4E-D220-2C6F-7E821AAAC29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421205" y="4599979"/>
            <a:ext cx="2942764" cy="1342187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756E4810-A672-B818-3DB6-2536A350BD9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42185" y="4599979"/>
            <a:ext cx="3257986" cy="1465009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35AE52FD-EAB5-6904-4833-E55B70F855F1}"/>
              </a:ext>
            </a:extLst>
          </p:cNvPr>
          <p:cNvSpPr txBox="1"/>
          <p:nvPr/>
        </p:nvSpPr>
        <p:spPr>
          <a:xfrm>
            <a:off x="380040" y="2752844"/>
            <a:ext cx="8057445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dirty="0" err="1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Scopus</a:t>
            </a:r>
            <a:r>
              <a:rPr lang="ru-RU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є </a:t>
            </a:r>
            <a:r>
              <a:rPr lang="ru-RU" dirty="0" err="1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комерційною</a:t>
            </a:r>
            <a:r>
              <a:rPr lang="ru-RU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БД і </a:t>
            </a:r>
            <a:r>
              <a:rPr lang="ru-RU" dirty="0" err="1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повна</a:t>
            </a:r>
            <a:r>
              <a:rPr lang="ru-RU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ru-RU" dirty="0" err="1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її</a:t>
            </a:r>
            <a:r>
              <a:rPr lang="ru-RU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ru-RU" dirty="0" err="1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версія</a:t>
            </a:r>
            <a:r>
              <a:rPr lang="ru-RU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доступна </a:t>
            </a:r>
            <a:r>
              <a:rPr lang="ru-RU" dirty="0" err="1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тільки</a:t>
            </a:r>
            <a:r>
              <a:rPr lang="ru-RU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на </a:t>
            </a:r>
            <a:r>
              <a:rPr lang="ru-RU" dirty="0" err="1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умовах</a:t>
            </a:r>
            <a:r>
              <a:rPr lang="ru-RU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ru-RU" dirty="0" err="1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передплати</a:t>
            </a:r>
            <a:r>
              <a:rPr lang="ru-RU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через веб-</a:t>
            </a:r>
            <a:r>
              <a:rPr lang="ru-RU" dirty="0" err="1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інтерфейс</a:t>
            </a:r>
            <a:endParaRPr lang="LID4096" dirty="0"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4254762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81553BC5-C837-4C1C-BD54-7A7954801CFD}"/>
              </a:ext>
            </a:extLst>
          </p:cNvPr>
          <p:cNvSpPr txBox="1"/>
          <p:nvPr/>
        </p:nvSpPr>
        <p:spPr>
          <a:xfrm>
            <a:off x="677334" y="3013501"/>
            <a:ext cx="8701392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600" dirty="0" err="1">
                <a:latin typeface="Arial Nova Light" panose="020B0304020202020204" pitchFamily="34" charset="0"/>
              </a:rPr>
              <a:t>Ц</a:t>
            </a:r>
            <a:r>
              <a:rPr lang="ru-RU" sz="1600" b="0" i="0" dirty="0" err="1">
                <a:effectLst/>
                <a:latin typeface="Arial Nova Light" panose="020B0304020202020204" pitchFamily="34" charset="0"/>
              </a:rPr>
              <a:t>е</a:t>
            </a:r>
            <a:r>
              <a:rPr lang="ru-RU" sz="1600" b="0" i="0" dirty="0">
                <a:effectLst/>
                <a:latin typeface="Arial Nova Light" panose="020B0304020202020204" pitchFamily="34" charset="0"/>
              </a:rPr>
              <a:t> </a:t>
            </a:r>
            <a:r>
              <a:rPr lang="ru-RU" sz="1600" b="0" i="0" dirty="0" err="1">
                <a:effectLst/>
                <a:latin typeface="Arial Nova Light" panose="020B0304020202020204" pitchFamily="34" charset="0"/>
              </a:rPr>
              <a:t>реферативна</a:t>
            </a:r>
            <a:r>
              <a:rPr lang="ru-RU" sz="1600" b="0" i="0" dirty="0">
                <a:effectLst/>
                <a:latin typeface="Arial Nova Light" panose="020B0304020202020204" pitchFamily="34" charset="0"/>
              </a:rPr>
              <a:t> </a:t>
            </a:r>
            <a:r>
              <a:rPr lang="ru-RU" sz="1600" b="0" i="0" dirty="0" err="1">
                <a:effectLst/>
                <a:latin typeface="Arial Nova Light" panose="020B0304020202020204" pitchFamily="34" charset="0"/>
              </a:rPr>
              <a:t>наукометрична</a:t>
            </a:r>
            <a:r>
              <a:rPr lang="ru-RU" sz="1600" b="0" i="0" dirty="0">
                <a:effectLst/>
                <a:latin typeface="Arial Nova Light" panose="020B0304020202020204" pitchFamily="34" charset="0"/>
              </a:rPr>
              <a:t> база </a:t>
            </a:r>
            <a:r>
              <a:rPr lang="ru-RU" sz="1600" b="0" i="0" dirty="0" err="1">
                <a:effectLst/>
                <a:latin typeface="Arial Nova Light" panose="020B0304020202020204" pitchFamily="34" charset="0"/>
              </a:rPr>
              <a:t>даних</a:t>
            </a:r>
            <a:r>
              <a:rPr lang="ru-RU" sz="1600" b="0" i="0" dirty="0">
                <a:effectLst/>
                <a:latin typeface="Arial Nova Light" panose="020B0304020202020204" pitchFamily="34" charset="0"/>
              </a:rPr>
              <a:t> </a:t>
            </a:r>
            <a:r>
              <a:rPr lang="ru-RU" sz="1600" b="0" i="0" dirty="0" err="1">
                <a:effectLst/>
                <a:latin typeface="Arial Nova Light" panose="020B0304020202020204" pitchFamily="34" charset="0"/>
              </a:rPr>
              <a:t>наукових</a:t>
            </a:r>
            <a:r>
              <a:rPr lang="ru-RU" sz="1600" b="0" i="0" dirty="0">
                <a:effectLst/>
                <a:latin typeface="Arial Nova Light" panose="020B0304020202020204" pitchFamily="34" charset="0"/>
              </a:rPr>
              <a:t> </a:t>
            </a:r>
            <a:r>
              <a:rPr lang="ru-RU" sz="1600" b="0" i="0" dirty="0" err="1">
                <a:effectLst/>
                <a:latin typeface="Arial Nova Light" panose="020B0304020202020204" pitchFamily="34" charset="0"/>
              </a:rPr>
              <a:t>публікацій</a:t>
            </a:r>
            <a:r>
              <a:rPr lang="ru-RU" sz="1600" b="0" i="0" dirty="0">
                <a:effectLst/>
                <a:latin typeface="Arial Nova Light" panose="020B0304020202020204" pitchFamily="34" charset="0"/>
              </a:rPr>
              <a:t>, </a:t>
            </a:r>
            <a:r>
              <a:rPr lang="ru-RU" sz="1600" b="0" i="0" dirty="0" err="1">
                <a:effectLst/>
                <a:latin typeface="Arial Nova Light" panose="020B0304020202020204" pitchFamily="34" charset="0"/>
              </a:rPr>
              <a:t>що</a:t>
            </a:r>
            <a:r>
              <a:rPr lang="ru-RU" sz="1600" b="0" i="0" dirty="0">
                <a:effectLst/>
                <a:latin typeface="Arial Nova Light" panose="020B0304020202020204" pitchFamily="34" charset="0"/>
              </a:rPr>
              <a:t> </a:t>
            </a:r>
            <a:r>
              <a:rPr lang="ru-RU" sz="1600" b="0" i="0" dirty="0" err="1">
                <a:effectLst/>
                <a:latin typeface="Arial Nova Light" panose="020B0304020202020204" pitchFamily="34" charset="0"/>
              </a:rPr>
              <a:t>пропонує</a:t>
            </a:r>
            <a:r>
              <a:rPr lang="ru-RU" sz="1600" b="0" i="0" dirty="0">
                <a:effectLst/>
                <a:latin typeface="Arial Nova Light" panose="020B0304020202020204" pitchFamily="34" charset="0"/>
              </a:rPr>
              <a:t> доступ до </a:t>
            </a:r>
            <a:r>
              <a:rPr lang="ru-RU" sz="1600" b="0" i="0" dirty="0" err="1">
                <a:effectLst/>
                <a:latin typeface="Arial Nova Light" panose="020B0304020202020204" pitchFamily="34" charset="0"/>
              </a:rPr>
              <a:t>бібліографічних</a:t>
            </a:r>
            <a:r>
              <a:rPr lang="ru-RU" sz="1600" b="0" i="0" dirty="0">
                <a:effectLst/>
                <a:latin typeface="Arial Nova Light" panose="020B0304020202020204" pitchFamily="34" charset="0"/>
              </a:rPr>
              <a:t> </a:t>
            </a:r>
            <a:r>
              <a:rPr lang="ru-RU" sz="1600" b="0" i="0" dirty="0" err="1">
                <a:effectLst/>
                <a:latin typeface="Arial Nova Light" panose="020B0304020202020204" pitchFamily="34" charset="0"/>
              </a:rPr>
              <a:t>даних</a:t>
            </a:r>
            <a:r>
              <a:rPr lang="ru-RU" sz="1600" b="0" i="0" dirty="0">
                <a:effectLst/>
                <a:latin typeface="Arial Nova Light" panose="020B0304020202020204" pitchFamily="34" charset="0"/>
              </a:rPr>
              <a:t> </a:t>
            </a:r>
            <a:r>
              <a:rPr lang="ru-RU" sz="1600" b="0" i="0" dirty="0" err="1">
                <a:effectLst/>
                <a:latin typeface="Arial Nova Light" panose="020B0304020202020204" pitchFamily="34" charset="0"/>
              </a:rPr>
              <a:t>наукових</a:t>
            </a:r>
            <a:r>
              <a:rPr lang="ru-RU" sz="1600" b="0" i="0" dirty="0">
                <a:effectLst/>
                <a:latin typeface="Arial Nova Light" panose="020B0304020202020204" pitchFamily="34" charset="0"/>
              </a:rPr>
              <a:t> статей з </a:t>
            </a:r>
            <a:r>
              <a:rPr lang="ru-RU" sz="1600" b="0" i="0" dirty="0" err="1">
                <a:effectLst/>
                <a:latin typeface="Arial Nova Light" panose="020B0304020202020204" pitchFamily="34" charset="0"/>
              </a:rPr>
              <a:t>престижних</a:t>
            </a:r>
            <a:r>
              <a:rPr lang="ru-RU" sz="1600" b="0" i="0" dirty="0">
                <a:effectLst/>
                <a:latin typeface="Arial Nova Light" panose="020B0304020202020204" pitchFamily="34" charset="0"/>
              </a:rPr>
              <a:t> </a:t>
            </a:r>
            <a:r>
              <a:rPr lang="ru-RU" sz="1600" b="0" i="0" dirty="0" err="1">
                <a:effectLst/>
                <a:latin typeface="Arial Nova Light" panose="020B0304020202020204" pitchFamily="34" charset="0"/>
              </a:rPr>
              <a:t>періодичних</a:t>
            </a:r>
            <a:r>
              <a:rPr lang="ru-RU" sz="1600" b="0" i="0" dirty="0">
                <a:effectLst/>
                <a:latin typeface="Arial Nova Light" panose="020B0304020202020204" pitchFamily="34" charset="0"/>
              </a:rPr>
              <a:t> </a:t>
            </a:r>
            <a:r>
              <a:rPr lang="ru-RU" sz="1600" b="0" i="0" dirty="0" err="1">
                <a:effectLst/>
                <a:latin typeface="Arial Nova Light" panose="020B0304020202020204" pitchFamily="34" charset="0"/>
              </a:rPr>
              <a:t>видань</a:t>
            </a:r>
            <a:r>
              <a:rPr lang="ru-RU" sz="1600" b="0" i="0" dirty="0">
                <a:effectLst/>
                <a:latin typeface="Arial Nova Light" panose="020B0304020202020204" pitchFamily="34" charset="0"/>
              </a:rPr>
              <a:t>, книг та </a:t>
            </a:r>
            <a:r>
              <a:rPr lang="ru-RU" sz="1600" b="0" i="0" dirty="0" err="1">
                <a:effectLst/>
                <a:latin typeface="Arial Nova Light" panose="020B0304020202020204" pitchFamily="34" charset="0"/>
              </a:rPr>
              <a:t>матеріалів</a:t>
            </a:r>
            <a:r>
              <a:rPr lang="ru-RU" sz="1600" b="0" i="0" dirty="0">
                <a:effectLst/>
                <a:latin typeface="Arial Nova Light" panose="020B0304020202020204" pitchFamily="34" charset="0"/>
              </a:rPr>
              <a:t> </a:t>
            </a:r>
            <a:r>
              <a:rPr lang="ru-RU" sz="1600" b="0" i="0" dirty="0" err="1">
                <a:effectLst/>
                <a:latin typeface="Arial Nova Light" panose="020B0304020202020204" pitchFamily="34" charset="0"/>
              </a:rPr>
              <a:t>наукових</a:t>
            </a:r>
            <a:r>
              <a:rPr lang="ru-RU" sz="1600" b="0" i="0" dirty="0">
                <a:effectLst/>
                <a:latin typeface="Arial Nova Light" panose="020B0304020202020204" pitchFamily="34" charset="0"/>
              </a:rPr>
              <a:t> </a:t>
            </a:r>
            <a:r>
              <a:rPr lang="ru-RU" sz="1600" b="0" i="0" dirty="0" err="1">
                <a:effectLst/>
                <a:latin typeface="Arial Nova Light" panose="020B0304020202020204" pitchFamily="34" charset="0"/>
              </a:rPr>
              <a:t>конференцій</a:t>
            </a:r>
            <a:r>
              <a:rPr lang="ru-RU" sz="1600" b="0" i="0" dirty="0">
                <a:effectLst/>
                <a:latin typeface="Arial Nova Light" panose="020B0304020202020204" pitchFamily="34" charset="0"/>
              </a:rPr>
              <a:t> </a:t>
            </a:r>
            <a:r>
              <a:rPr lang="ru-RU" sz="1600" b="0" i="0" dirty="0" err="1">
                <a:effectLst/>
                <a:latin typeface="Arial Nova Light" panose="020B0304020202020204" pitchFamily="34" charset="0"/>
              </a:rPr>
              <a:t>із</a:t>
            </a:r>
            <a:r>
              <a:rPr lang="ru-RU" sz="1600" b="0" i="0" dirty="0">
                <a:effectLst/>
                <a:latin typeface="Arial Nova Light" panose="020B0304020202020204" pitchFamily="34" charset="0"/>
              </a:rPr>
              <a:t> </a:t>
            </a:r>
            <a:r>
              <a:rPr lang="ru-RU" sz="1600" b="0" i="0" dirty="0" err="1">
                <a:effectLst/>
                <a:latin typeface="Arial Nova Light" panose="020B0304020202020204" pitchFamily="34" charset="0"/>
              </a:rPr>
              <a:t>зазначенням</a:t>
            </a:r>
            <a:r>
              <a:rPr lang="ru-RU" sz="1600" b="0" i="0" dirty="0">
                <a:effectLst/>
                <a:latin typeface="Arial Nova Light" panose="020B0304020202020204" pitchFamily="34" charset="0"/>
              </a:rPr>
              <a:t> </a:t>
            </a:r>
            <a:r>
              <a:rPr lang="ru-RU" sz="1600" b="0" i="0" dirty="0" err="1">
                <a:effectLst/>
                <a:latin typeface="Arial Nova Light" panose="020B0304020202020204" pitchFamily="34" charset="0"/>
              </a:rPr>
              <a:t>реальної</a:t>
            </a:r>
            <a:r>
              <a:rPr lang="ru-RU" sz="1600" b="0" i="0" dirty="0">
                <a:effectLst/>
                <a:latin typeface="Arial Nova Light" panose="020B0304020202020204" pitchFamily="34" charset="0"/>
              </a:rPr>
              <a:t> </a:t>
            </a:r>
            <a:r>
              <a:rPr lang="ru-RU" sz="1600" b="0" i="0" dirty="0" err="1">
                <a:effectLst/>
                <a:latin typeface="Arial Nova Light" panose="020B0304020202020204" pitchFamily="34" charset="0"/>
              </a:rPr>
              <a:t>цитованості</a:t>
            </a:r>
            <a:r>
              <a:rPr lang="ru-RU" sz="1600" b="0" i="0" dirty="0">
                <a:effectLst/>
                <a:latin typeface="Arial Nova Light" panose="020B0304020202020204" pitchFamily="34" charset="0"/>
              </a:rPr>
              <a:t> </a:t>
            </a:r>
            <a:r>
              <a:rPr lang="ru-RU" sz="1600" b="0" i="0" dirty="0" err="1">
                <a:effectLst/>
                <a:latin typeface="Arial Nova Light" panose="020B0304020202020204" pitchFamily="34" charset="0"/>
              </a:rPr>
              <a:t>цих</a:t>
            </a:r>
            <a:r>
              <a:rPr lang="ru-RU" sz="1600" b="0" i="0" dirty="0">
                <a:effectLst/>
                <a:latin typeface="Arial Nova Light" panose="020B0304020202020204" pitchFamily="34" charset="0"/>
              </a:rPr>
              <a:t> </a:t>
            </a:r>
            <a:r>
              <a:rPr lang="ru-RU" sz="1600" b="0" i="0" dirty="0" err="1">
                <a:effectLst/>
                <a:latin typeface="Arial Nova Light" panose="020B0304020202020204" pitchFamily="34" charset="0"/>
              </a:rPr>
              <a:t>матеріалів</a:t>
            </a:r>
            <a:r>
              <a:rPr lang="ru-RU" sz="1600" b="0" i="0" dirty="0">
                <a:effectLst/>
                <a:latin typeface="Arial Nova Light" panose="020B0304020202020204" pitchFamily="34" charset="0"/>
              </a:rPr>
              <a:t>.</a:t>
            </a:r>
            <a:endParaRPr lang="ru-UA" sz="1600" dirty="0">
              <a:latin typeface="Arial Nova Light" panose="020B0304020202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9173203-1DC0-4F53-9108-CEAE0EB837CD}"/>
              </a:ext>
            </a:extLst>
          </p:cNvPr>
          <p:cNvSpPr txBox="1"/>
          <p:nvPr/>
        </p:nvSpPr>
        <p:spPr>
          <a:xfrm>
            <a:off x="697149" y="4011807"/>
            <a:ext cx="8495849" cy="13849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ru-RU" sz="1600" i="0" dirty="0">
                <a:effectLst/>
                <a:latin typeface="Arial Nova Light" panose="020B0304020202020204" pitchFamily="34" charset="0"/>
              </a:rPr>
              <a:t>До 2014 року мала </a:t>
            </a:r>
            <a:r>
              <a:rPr lang="ru-RU" sz="1600" i="0" dirty="0" err="1">
                <a:effectLst/>
                <a:latin typeface="Arial Nova Light" panose="020B0304020202020204" pitchFamily="34" charset="0"/>
              </a:rPr>
              <a:t>назву</a:t>
            </a:r>
            <a:r>
              <a:rPr lang="ru-RU" sz="1600" i="0" dirty="0">
                <a:effectLst/>
                <a:latin typeface="Arial Nova Light" panose="020B0304020202020204" pitchFamily="34" charset="0"/>
              </a:rPr>
              <a:t> </a:t>
            </a:r>
            <a:r>
              <a:rPr lang="en-US" sz="1600" i="0" dirty="0">
                <a:effectLst/>
                <a:latin typeface="Arial Nova Light" panose="020B0304020202020204" pitchFamily="34" charset="0"/>
              </a:rPr>
              <a:t>Web of Knowledge, </a:t>
            </a:r>
            <a:r>
              <a:rPr lang="ru-RU" sz="1600" i="0" dirty="0" err="1">
                <a:effectLst/>
                <a:latin typeface="Arial Nova Light" panose="020B0304020202020204" pitchFamily="34" charset="0"/>
              </a:rPr>
              <a:t>після</a:t>
            </a:r>
            <a:r>
              <a:rPr lang="ru-RU" sz="1600" i="0" dirty="0">
                <a:effectLst/>
                <a:latin typeface="Arial Nova Light" panose="020B0304020202020204" pitchFamily="34" charset="0"/>
              </a:rPr>
              <a:t> </a:t>
            </a:r>
            <a:r>
              <a:rPr lang="ru-RU" sz="1600" i="0" dirty="0" err="1">
                <a:effectLst/>
                <a:latin typeface="Arial Nova Light" panose="020B0304020202020204" pitchFamily="34" charset="0"/>
              </a:rPr>
              <a:t>чого</a:t>
            </a:r>
            <a:r>
              <a:rPr lang="ru-RU" sz="1600" i="0" dirty="0">
                <a:effectLst/>
                <a:latin typeface="Arial Nova Light" panose="020B0304020202020204" pitchFamily="34" charset="0"/>
              </a:rPr>
              <a:t> </a:t>
            </a:r>
            <a:r>
              <a:rPr lang="ru-RU" sz="1600" i="0" dirty="0" err="1">
                <a:effectLst/>
                <a:latin typeface="Arial Nova Light" panose="020B0304020202020204" pitchFamily="34" charset="0"/>
              </a:rPr>
              <a:t>її</a:t>
            </a:r>
            <a:r>
              <a:rPr lang="ru-RU" sz="1600" i="0" dirty="0">
                <a:effectLst/>
                <a:latin typeface="Arial Nova Light" panose="020B0304020202020204" pitchFamily="34" charset="0"/>
              </a:rPr>
              <a:t> </a:t>
            </a:r>
            <a:r>
              <a:rPr lang="ru-RU" sz="1600" i="0" dirty="0" err="1">
                <a:effectLst/>
                <a:latin typeface="Arial Nova Light" panose="020B0304020202020204" pitchFamily="34" charset="0"/>
              </a:rPr>
              <a:t>змінили</a:t>
            </a:r>
            <a:r>
              <a:rPr lang="ru-RU" sz="1600" i="0" dirty="0">
                <a:effectLst/>
                <a:latin typeface="Arial Nova Light" panose="020B0304020202020204" pitchFamily="34" charset="0"/>
              </a:rPr>
              <a:t> на </a:t>
            </a:r>
            <a:r>
              <a:rPr lang="ru-RU" sz="1600" i="0" dirty="0" err="1">
                <a:effectLst/>
                <a:latin typeface="Arial Nova Light" panose="020B0304020202020204" pitchFamily="34" charset="0"/>
              </a:rPr>
              <a:t>теперішню</a:t>
            </a:r>
            <a:r>
              <a:rPr lang="ru-RU" sz="1600" i="0" dirty="0">
                <a:effectLst/>
                <a:latin typeface="Arial Nova Light" panose="020B0304020202020204" pitchFamily="34" charset="0"/>
              </a:rPr>
              <a:t>. </a:t>
            </a:r>
          </a:p>
          <a:p>
            <a:pPr algn="l"/>
            <a:r>
              <a:rPr lang="ru-RU" sz="1600" i="0" dirty="0" err="1">
                <a:effectLst/>
                <a:latin typeface="Arial Nova Light" panose="020B0304020202020204" pitchFamily="34" charset="0"/>
              </a:rPr>
              <a:t>Довгий</a:t>
            </a:r>
            <a:r>
              <a:rPr lang="ru-RU" sz="1600" i="0" dirty="0">
                <a:effectLst/>
                <a:latin typeface="Arial Nova Light" panose="020B0304020202020204" pitchFamily="34" charset="0"/>
              </a:rPr>
              <a:t> час належала </a:t>
            </a:r>
            <a:r>
              <a:rPr lang="ru-RU" sz="1600" i="0" dirty="0" err="1">
                <a:effectLst/>
                <a:latin typeface="Arial Nova Light" panose="020B0304020202020204" pitchFamily="34" charset="0"/>
              </a:rPr>
              <a:t>медіакомпаніїї</a:t>
            </a:r>
            <a:r>
              <a:rPr lang="ru-RU" sz="1600" i="0" dirty="0">
                <a:effectLst/>
                <a:latin typeface="Arial Nova Light" panose="020B0304020202020204" pitchFamily="34" charset="0"/>
              </a:rPr>
              <a:t> </a:t>
            </a:r>
            <a:r>
              <a:rPr lang="en-US" sz="1600" i="0" dirty="0">
                <a:effectLst/>
                <a:latin typeface="Arial Nova Light" panose="020B0304020202020204" pitchFamily="34" charset="0"/>
              </a:rPr>
              <a:t>Thomson Reuters, </a:t>
            </a:r>
            <a:r>
              <a:rPr lang="ru-RU" sz="1600" i="0" dirty="0">
                <a:effectLst/>
                <a:latin typeface="Arial Nova Light" panose="020B0304020202020204" pitchFamily="34" charset="0"/>
              </a:rPr>
              <a:t>а з листопада 2016 року </a:t>
            </a:r>
            <a:r>
              <a:rPr lang="ru-RU" sz="1600" i="0" dirty="0" err="1">
                <a:effectLst/>
                <a:latin typeface="Arial Nova Light" panose="020B0304020202020204" pitchFamily="34" charset="0"/>
              </a:rPr>
              <a:t>її</a:t>
            </a:r>
            <a:r>
              <a:rPr lang="ru-RU" sz="1600" i="0" dirty="0">
                <a:effectLst/>
                <a:latin typeface="Arial Nova Light" panose="020B0304020202020204" pitchFamily="34" charset="0"/>
              </a:rPr>
              <a:t> </a:t>
            </a:r>
            <a:r>
              <a:rPr lang="ru-RU" sz="1600" i="0" dirty="0" err="1">
                <a:effectLst/>
                <a:latin typeface="Arial Nova Light" panose="020B0304020202020204" pitchFamily="34" charset="0"/>
              </a:rPr>
              <a:t>власником</a:t>
            </a:r>
            <a:r>
              <a:rPr lang="ru-RU" sz="1600" i="0" dirty="0">
                <a:effectLst/>
                <a:latin typeface="Arial Nova Light" panose="020B0304020202020204" pitchFamily="34" charset="0"/>
              </a:rPr>
              <a:t> став </a:t>
            </a:r>
            <a:r>
              <a:rPr lang="ru-RU" sz="1600" i="0" dirty="0" err="1">
                <a:effectLst/>
                <a:latin typeface="Arial Nova Light" panose="020B0304020202020204" pitchFamily="34" charset="0"/>
              </a:rPr>
              <a:t>інвестиційний</a:t>
            </a:r>
            <a:r>
              <a:rPr lang="ru-RU" sz="1600" i="0" dirty="0">
                <a:effectLst/>
                <a:latin typeface="Arial Nova Light" panose="020B0304020202020204" pitchFamily="34" charset="0"/>
              </a:rPr>
              <a:t> фонд </a:t>
            </a:r>
            <a:r>
              <a:rPr lang="en-US" sz="1600" i="0" dirty="0">
                <a:effectLst/>
                <a:latin typeface="Arial Nova Light" panose="020B0304020202020204" pitchFamily="34" charset="0"/>
              </a:rPr>
              <a:t>Clarivate Analytics.</a:t>
            </a:r>
          </a:p>
          <a:p>
            <a:br>
              <a:rPr lang="en-US" dirty="0">
                <a:latin typeface="Arial Nova Light" panose="020B0304020202020204" pitchFamily="34" charset="0"/>
              </a:rPr>
            </a:br>
            <a:endParaRPr lang="ru-UA" dirty="0">
              <a:latin typeface="Arial Nova Light" panose="020B0304020202020204" pitchFamily="34" charset="0"/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F08E812B-9FA2-EE1D-65B7-6007CDFAADA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8125" y="504185"/>
            <a:ext cx="5707875" cy="2255715"/>
          </a:xfrm>
          <a:prstGeom prst="rect">
            <a:avLst/>
          </a:prstGeom>
        </p:spPr>
      </p:pic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09CFDAAB-BC85-8755-3D4B-BB6A110E3A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2991089874"/>
      </p:ext>
    </p:extLst>
  </p:cSld>
  <p:clrMapOvr>
    <a:masterClrMapping/>
  </p:clrMapOvr>
</p:sld>
</file>

<file path=ppt/theme/theme1.xml><?xml version="1.0" encoding="utf-8"?>
<a:theme xmlns:a="http://schemas.openxmlformats.org/drawingml/2006/main" name="Аспект">
  <a:themeElements>
    <a:clrScheme name="Другая 1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253356"/>
      </a:accent1>
      <a:accent2>
        <a:srgbClr val="629DD1"/>
      </a:accent2>
      <a:accent3>
        <a:srgbClr val="297FD5"/>
      </a:accent3>
      <a:accent4>
        <a:srgbClr val="B2BBCB"/>
      </a:accent4>
      <a:accent5>
        <a:srgbClr val="0070C0"/>
      </a:accent5>
      <a:accent6>
        <a:srgbClr val="9D90A0"/>
      </a:accent6>
      <a:hlink>
        <a:srgbClr val="4A2467"/>
      </a:hlink>
      <a:folHlink>
        <a:srgbClr val="3EBBF0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2545</TotalTime>
  <Words>1137</Words>
  <Application>Microsoft Office PowerPoint</Application>
  <PresentationFormat>Широкоэкранный</PresentationFormat>
  <Paragraphs>79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23" baseType="lpstr">
      <vt:lpstr>Arial</vt:lpstr>
      <vt:lpstr>Arial Nova Light</vt:lpstr>
      <vt:lpstr>Arimo</vt:lpstr>
      <vt:lpstr>Calibri Light</vt:lpstr>
      <vt:lpstr>Linux Libertine</vt:lpstr>
      <vt:lpstr>NexusSans</vt:lpstr>
      <vt:lpstr>Trebuchet MS</vt:lpstr>
      <vt:lpstr>Wingdings 3</vt:lpstr>
      <vt:lpstr>Аспект</vt:lpstr>
      <vt:lpstr>Профілі науковця  в міжнародних наукометричних базах даних</vt:lpstr>
      <vt:lpstr>Профілі науковця в міжнародних наукометричних базах даних</vt:lpstr>
      <vt:lpstr>Презентация PowerPoint</vt:lpstr>
      <vt:lpstr>Презентация PowerPoint</vt:lpstr>
      <vt:lpstr>Де використовується ORCID ?  </vt:lpstr>
      <vt:lpstr>Презентация PowerPoint</vt:lpstr>
      <vt:lpstr>Презентация PowerPoint</vt:lpstr>
      <vt:lpstr>Презентация PowerPoint</vt:lpstr>
      <vt:lpstr>Презентация PowerPoint</vt:lpstr>
      <vt:lpstr>Web of Science: Researcher ID</vt:lpstr>
      <vt:lpstr>Презентация PowerPoint</vt:lpstr>
      <vt:lpstr>Презентация PowerPoint</vt:lpstr>
      <vt:lpstr>Профіль в</vt:lpstr>
      <vt:lpstr>Дякую за увагу!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Профілі науковця в міжнародних базах даних</dc:title>
  <dc:creator>nanu0104</dc:creator>
  <cp:lastModifiedBy>nanu0104</cp:lastModifiedBy>
  <cp:revision>3</cp:revision>
  <dcterms:created xsi:type="dcterms:W3CDTF">2022-02-01T14:17:04Z</dcterms:created>
  <dcterms:modified xsi:type="dcterms:W3CDTF">2024-02-22T08:32:40Z</dcterms:modified>
</cp:coreProperties>
</file>